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66" r:id="rId3"/>
    <p:sldId id="320" r:id="rId4"/>
    <p:sldId id="318" r:id="rId5"/>
    <p:sldId id="362" r:id="rId6"/>
    <p:sldId id="364" r:id="rId7"/>
    <p:sldId id="365" r:id="rId8"/>
    <p:sldId id="367" r:id="rId9"/>
    <p:sldId id="348" r:id="rId10"/>
    <p:sldId id="368" r:id="rId11"/>
    <p:sldId id="372" r:id="rId12"/>
    <p:sldId id="373" r:id="rId13"/>
    <p:sldId id="374" r:id="rId14"/>
    <p:sldId id="369" r:id="rId15"/>
    <p:sldId id="370" r:id="rId16"/>
    <p:sldId id="371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412" r:id="rId29"/>
    <p:sldId id="386" r:id="rId30"/>
    <p:sldId id="411" r:id="rId31"/>
    <p:sldId id="393" r:id="rId32"/>
    <p:sldId id="387" r:id="rId33"/>
    <p:sldId id="410" r:id="rId34"/>
    <p:sldId id="388" r:id="rId35"/>
    <p:sldId id="395" r:id="rId36"/>
    <p:sldId id="396" r:id="rId37"/>
    <p:sldId id="394" r:id="rId38"/>
    <p:sldId id="397" r:id="rId39"/>
    <p:sldId id="398" r:id="rId40"/>
    <p:sldId id="399" r:id="rId41"/>
    <p:sldId id="400" r:id="rId42"/>
    <p:sldId id="389" r:id="rId43"/>
    <p:sldId id="401" r:id="rId44"/>
    <p:sldId id="390" r:id="rId45"/>
    <p:sldId id="402" r:id="rId46"/>
    <p:sldId id="403" r:id="rId47"/>
    <p:sldId id="404" r:id="rId48"/>
    <p:sldId id="391" r:id="rId49"/>
    <p:sldId id="405" r:id="rId50"/>
    <p:sldId id="406" r:id="rId51"/>
    <p:sldId id="407" r:id="rId52"/>
    <p:sldId id="408" r:id="rId53"/>
    <p:sldId id="392" r:id="rId54"/>
    <p:sldId id="409" r:id="rId55"/>
    <p:sldId id="413" r:id="rId5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8FC04E"/>
    <a:srgbClr val="B6B3AB"/>
    <a:srgbClr val="FFFF99"/>
    <a:srgbClr val="FFFF66"/>
    <a:srgbClr val="E6DC44"/>
    <a:srgbClr val="B2541E"/>
    <a:srgbClr val="EBEBEB"/>
    <a:srgbClr val="FFFFFF"/>
    <a:srgbClr val="0049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212" autoAdjust="0"/>
  </p:normalViewPr>
  <p:slideViewPr>
    <p:cSldViewPr snapToObjects="1">
      <p:cViewPr varScale="1">
        <p:scale>
          <a:sx n="94" d="100"/>
          <a:sy n="94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4"/>
    </p:cViewPr>
  </p:sorterViewPr>
  <p:notesViewPr>
    <p:cSldViewPr snapToObjects="1">
      <p:cViewPr varScale="1">
        <p:scale>
          <a:sx n="100" d="100"/>
          <a:sy n="100" d="100"/>
        </p:scale>
        <p:origin x="-360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44E9-60ED-4270-8649-9EC359641D7C}" type="datetimeFigureOut">
              <a:rPr lang="en-US" smtClean="0"/>
              <a:pPr/>
              <a:t>4/13/2011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6A0F1-6EDA-4B33-959D-E61BCC242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00755-D7A0-4078-825F-53508A6C9199}" type="datetimeFigureOut">
              <a:rPr lang="en-US" smtClean="0"/>
              <a:pPr/>
              <a:t>4/13/2011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55C20-3060-4D74-8A0D-7F8345E837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5C20-3060-4D74-8A0D-7F8345E837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0F31F5-2B75-4935-9888-6C3CF3CF71A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477000" y="59436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28" charset="-128"/>
            </a:endParaRPr>
          </a:p>
        </p:txBody>
      </p:sp>
      <p:pic>
        <p:nvPicPr>
          <p:cNvPr id="10" name="Picture 18" descr="TagLin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943600"/>
            <a:ext cx="22129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Title_Slid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57800" y="5257800"/>
            <a:ext cx="3276600" cy="533400"/>
          </a:xfrm>
        </p:spPr>
        <p:txBody>
          <a:bodyPr anchor="b"/>
          <a:lstStyle>
            <a:lvl1pPr algn="r">
              <a:defRPr sz="1200" cap="all">
                <a:solidFill>
                  <a:srgbClr val="B254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486400" y="3886200"/>
            <a:ext cx="2895600" cy="145389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 2 Picture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 userDrawn="1"/>
        </p:nvSpPr>
        <p:spPr>
          <a:xfrm>
            <a:off x="5897563" y="1481138"/>
            <a:ext cx="2560637" cy="2003425"/>
          </a:xfrm>
          <a:prstGeom prst="roundRect">
            <a:avLst>
              <a:gd name="adj" fmla="val 635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pitchFamily="-128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0" y="1600200"/>
            <a:ext cx="2286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900" dirty="0"/>
              <a:t>ADD A CLIENT PICTURE:</a:t>
            </a:r>
          </a:p>
          <a:p>
            <a:endParaRPr lang="en-US" sz="900" dirty="0"/>
          </a:p>
          <a:p>
            <a:r>
              <a:rPr lang="en-US" sz="900" dirty="0"/>
              <a:t>YOU MUST PUT PICTURE ON THE MASTER PAGE</a:t>
            </a:r>
          </a:p>
          <a:p>
            <a:endParaRPr lang="en-US" sz="900" dirty="0"/>
          </a:p>
          <a:p>
            <a:pPr>
              <a:buFontTx/>
              <a:buAutoNum type="arabicPeriod"/>
            </a:pPr>
            <a:r>
              <a:rPr lang="en-US" sz="900" dirty="0"/>
              <a:t>Crop picture to 2.19” h x 2.8” w</a:t>
            </a:r>
          </a:p>
          <a:p>
            <a:pPr>
              <a:buFontTx/>
              <a:buAutoNum type="arabicPeriod"/>
            </a:pPr>
            <a:r>
              <a:rPr lang="en-US" sz="900" dirty="0"/>
              <a:t>Double click on grey box</a:t>
            </a:r>
          </a:p>
          <a:p>
            <a:pPr>
              <a:buFontTx/>
              <a:buAutoNum type="arabicPeriod"/>
            </a:pPr>
            <a:r>
              <a:rPr lang="en-US" sz="900" dirty="0"/>
              <a:t>Select  FILL on the side tab</a:t>
            </a:r>
          </a:p>
          <a:p>
            <a:pPr>
              <a:buFontTx/>
              <a:buAutoNum type="arabicPeriod"/>
            </a:pPr>
            <a:r>
              <a:rPr lang="en-US" sz="900" dirty="0"/>
              <a:t>Select PICTURE on the top tab</a:t>
            </a:r>
          </a:p>
          <a:p>
            <a:pPr>
              <a:buFontTx/>
              <a:buAutoNum type="arabicPeriod"/>
            </a:pPr>
            <a:r>
              <a:rPr lang="en-US" sz="900" dirty="0"/>
              <a:t>Choose a picture</a:t>
            </a:r>
          </a:p>
          <a:p>
            <a:pPr>
              <a:buFontTx/>
              <a:buAutoNum type="arabicPeriod"/>
            </a:pPr>
            <a:r>
              <a:rPr lang="en-US" sz="900" dirty="0"/>
              <a:t>Select OK</a:t>
            </a:r>
          </a:p>
          <a:p>
            <a:pPr>
              <a:buFontTx/>
              <a:buAutoNum type="arabicPeriod"/>
            </a:pPr>
            <a:r>
              <a:rPr lang="en-US" sz="900" dirty="0"/>
              <a:t>Delete this text box.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57800" y="5410200"/>
            <a:ext cx="3276600" cy="533400"/>
          </a:xfrm>
        </p:spPr>
        <p:txBody>
          <a:bodyPr anchor="b"/>
          <a:lstStyle>
            <a:lvl1pPr algn="r">
              <a:defRPr sz="1200" cap="all">
                <a:solidFill>
                  <a:srgbClr val="B254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486400" y="3886200"/>
            <a:ext cx="2895600" cy="1453896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400800" y="6019800"/>
            <a:ext cx="2133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vRad Cas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08163"/>
            <a:ext cx="414496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300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buFont typeface="Wingdings" pitchFamily="2" charset="2"/>
              <a:buChar char="§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fferenc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 userDrawn="1"/>
        </p:nvGrpSpPr>
        <p:grpSpPr>
          <a:xfrm>
            <a:off x="5486400" y="6553200"/>
            <a:ext cx="1828800" cy="381000"/>
            <a:chOff x="5486400" y="6553200"/>
            <a:chExt cx="1828800" cy="381000"/>
          </a:xfrm>
        </p:grpSpPr>
        <p:sp>
          <p:nvSpPr>
            <p:cNvPr id="29" name="Round Same Side Corner Rectangle 28">
              <a:hlinkClick r:id="rId2" action="ppaction://hlinksldjump"/>
            </p:cNvPr>
            <p:cNvSpPr/>
            <p:nvPr userDrawn="1"/>
          </p:nvSpPr>
          <p:spPr>
            <a:xfrm>
              <a:off x="5486400" y="6553200"/>
              <a:ext cx="1828800" cy="381000"/>
            </a:xfrm>
            <a:prstGeom prst="round2SameRect">
              <a:avLst>
                <a:gd name="adj1" fmla="val 30000"/>
                <a:gd name="adj2" fmla="val 0"/>
              </a:avLst>
            </a:prstGeom>
            <a:solidFill>
              <a:srgbClr val="B6B3AB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3600"/>
                </a:spcAft>
              </a:pPr>
              <a:endParaRPr lang="en-US" sz="900" dirty="0">
                <a:solidFill>
                  <a:srgbClr val="FFFFFF"/>
                </a:solidFill>
                <a:latin typeface="Arial" charset="0"/>
                <a:ea typeface="ＭＳ Ｐゴシック" pitchFamily="-128" charset="-128"/>
                <a:cs typeface="Arial" charset="0"/>
              </a:endParaRPr>
            </a:p>
          </p:txBody>
        </p:sp>
        <p:sp>
          <p:nvSpPr>
            <p:cNvPr id="30" name="TextBox 29">
              <a:hlinkClick r:id="" action="ppaction://noaction"/>
            </p:cNvPr>
            <p:cNvSpPr txBox="1"/>
            <p:nvPr userDrawn="1"/>
          </p:nvSpPr>
          <p:spPr>
            <a:xfrm>
              <a:off x="5638800" y="65810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Case Studies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3" name="Group 30"/>
          <p:cNvGrpSpPr/>
          <p:nvPr userDrawn="1"/>
        </p:nvGrpSpPr>
        <p:grpSpPr>
          <a:xfrm>
            <a:off x="7315200" y="6553200"/>
            <a:ext cx="1828800" cy="381000"/>
            <a:chOff x="7315200" y="6553200"/>
            <a:chExt cx="1828800" cy="381000"/>
          </a:xfrm>
        </p:grpSpPr>
        <p:sp>
          <p:nvSpPr>
            <p:cNvPr id="32" name="Round Same Side Corner Rectangle 31">
              <a:hlinkClick r:id="" action="ppaction://noaction"/>
            </p:cNvPr>
            <p:cNvSpPr/>
            <p:nvPr userDrawn="1"/>
          </p:nvSpPr>
          <p:spPr>
            <a:xfrm>
              <a:off x="7315200" y="6553200"/>
              <a:ext cx="1828800" cy="381000"/>
            </a:xfrm>
            <a:prstGeom prst="round2SameRect">
              <a:avLst>
                <a:gd name="adj1" fmla="val 30000"/>
                <a:gd name="adj2" fmla="val 0"/>
              </a:avLst>
            </a:prstGeom>
            <a:solidFill>
              <a:srgbClr val="B6B3AB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3600"/>
                </a:spcAft>
              </a:pPr>
              <a:endParaRPr lang="en-US" sz="900" dirty="0">
                <a:solidFill>
                  <a:srgbClr val="FFFFFF"/>
                </a:solidFill>
                <a:latin typeface="Arial" charset="0"/>
                <a:ea typeface="ＭＳ Ｐゴシック" pitchFamily="-128" charset="-128"/>
                <a:cs typeface="Arial" charset="0"/>
              </a:endParaRPr>
            </a:p>
          </p:txBody>
        </p:sp>
        <p:sp>
          <p:nvSpPr>
            <p:cNvPr id="33" name="TextBox 32">
              <a:hlinkClick r:id="" action="ppaction://noaction"/>
            </p:cNvPr>
            <p:cNvSpPr txBox="1"/>
            <p:nvPr userDrawn="1"/>
          </p:nvSpPr>
          <p:spPr>
            <a:xfrm>
              <a:off x="7467600" y="65810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Index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4" name="Group 33"/>
          <p:cNvGrpSpPr/>
          <p:nvPr userDrawn="1"/>
        </p:nvGrpSpPr>
        <p:grpSpPr>
          <a:xfrm>
            <a:off x="0" y="6553200"/>
            <a:ext cx="1828800" cy="381000"/>
            <a:chOff x="0" y="6553200"/>
            <a:chExt cx="1828800" cy="381000"/>
          </a:xfrm>
        </p:grpSpPr>
        <p:sp>
          <p:nvSpPr>
            <p:cNvPr id="35" name="Round Same Side Corner Rectangle 34">
              <a:hlinkClick r:id="rId3" action="ppaction://hlinksldjump"/>
            </p:cNvPr>
            <p:cNvSpPr/>
            <p:nvPr userDrawn="1"/>
          </p:nvSpPr>
          <p:spPr>
            <a:xfrm>
              <a:off x="0" y="6553200"/>
              <a:ext cx="1828800" cy="381000"/>
            </a:xfrm>
            <a:prstGeom prst="round2SameRect">
              <a:avLst>
                <a:gd name="adj1" fmla="val 30000"/>
                <a:gd name="adj2" fmla="val 0"/>
              </a:avLst>
            </a:prstGeom>
            <a:solidFill>
              <a:srgbClr val="B6B3AB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3600"/>
                </a:spcAft>
              </a:pPr>
              <a:endParaRPr lang="en-US" sz="900" dirty="0">
                <a:solidFill>
                  <a:srgbClr val="FFFFFF"/>
                </a:solidFill>
                <a:latin typeface="Arial" charset="0"/>
                <a:ea typeface="ＭＳ Ｐゴシック" pitchFamily="-128" charset="-128"/>
                <a:cs typeface="Arial" charset="0"/>
              </a:endParaRPr>
            </a:p>
          </p:txBody>
        </p:sp>
        <p:sp>
          <p:nvSpPr>
            <p:cNvPr id="36" name="TextBox 35">
              <a:hlinkClick r:id="rId3" action="ppaction://hlinksldjump"/>
            </p:cNvPr>
            <p:cNvSpPr txBox="1"/>
            <p:nvPr userDrawn="1"/>
          </p:nvSpPr>
          <p:spPr>
            <a:xfrm>
              <a:off x="152400" y="65810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Trends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5" name="Group 36"/>
          <p:cNvGrpSpPr/>
          <p:nvPr userDrawn="1"/>
        </p:nvGrpSpPr>
        <p:grpSpPr>
          <a:xfrm>
            <a:off x="3657600" y="6553200"/>
            <a:ext cx="1828800" cy="381000"/>
            <a:chOff x="3657600" y="6553200"/>
            <a:chExt cx="1828800" cy="381000"/>
          </a:xfrm>
        </p:grpSpPr>
        <p:sp>
          <p:nvSpPr>
            <p:cNvPr id="38" name="Round Same Side Corner Rectangle 37">
              <a:hlinkClick r:id="" action="ppaction://noaction"/>
            </p:cNvPr>
            <p:cNvSpPr/>
            <p:nvPr userDrawn="1"/>
          </p:nvSpPr>
          <p:spPr>
            <a:xfrm>
              <a:off x="3657600" y="6553200"/>
              <a:ext cx="1828800" cy="381000"/>
            </a:xfrm>
            <a:prstGeom prst="round2SameRect">
              <a:avLst>
                <a:gd name="adj1" fmla="val 30000"/>
                <a:gd name="adj2" fmla="val 0"/>
              </a:avLst>
            </a:prstGeom>
            <a:solidFill>
              <a:srgbClr val="8FC04E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3600"/>
                </a:spcAft>
              </a:pPr>
              <a:endParaRPr lang="en-US" sz="900" dirty="0">
                <a:solidFill>
                  <a:srgbClr val="FFFFFF"/>
                </a:solidFill>
                <a:latin typeface="Arial" charset="0"/>
                <a:ea typeface="ＭＳ Ｐゴシック" pitchFamily="-128" charset="-128"/>
                <a:cs typeface="Arial" charset="0"/>
              </a:endParaRPr>
            </a:p>
          </p:txBody>
        </p:sp>
        <p:sp>
          <p:nvSpPr>
            <p:cNvPr id="39" name="TextBox 38">
              <a:hlinkClick r:id="" action="ppaction://noaction"/>
            </p:cNvPr>
            <p:cNvSpPr txBox="1"/>
            <p:nvPr userDrawn="1"/>
          </p:nvSpPr>
          <p:spPr>
            <a:xfrm>
              <a:off x="3810000" y="65810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Lucida Calligraphy" pitchFamily="66" charset="0"/>
                </a:rPr>
                <a:t>v</a:t>
              </a:r>
              <a:r>
                <a:rPr lang="en-US" sz="1200" dirty="0" smtClean="0">
                  <a:latin typeface="+mn-lt"/>
                </a:rPr>
                <a:t>Rad Difference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6" name="Group 39"/>
          <p:cNvGrpSpPr/>
          <p:nvPr userDrawn="1"/>
        </p:nvGrpSpPr>
        <p:grpSpPr>
          <a:xfrm>
            <a:off x="1828800" y="6553200"/>
            <a:ext cx="1828800" cy="381000"/>
            <a:chOff x="1828800" y="6553200"/>
            <a:chExt cx="1828800" cy="381000"/>
          </a:xfrm>
        </p:grpSpPr>
        <p:sp>
          <p:nvSpPr>
            <p:cNvPr id="41" name="Round Same Side Corner Rectangle 40">
              <a:hlinkClick r:id="rId4" action="ppaction://hlinksldjump"/>
            </p:cNvPr>
            <p:cNvSpPr/>
            <p:nvPr userDrawn="1"/>
          </p:nvSpPr>
          <p:spPr>
            <a:xfrm>
              <a:off x="1828800" y="6553200"/>
              <a:ext cx="1828800" cy="381000"/>
            </a:xfrm>
            <a:prstGeom prst="round2SameRect">
              <a:avLst>
                <a:gd name="adj1" fmla="val 30000"/>
                <a:gd name="adj2" fmla="val 0"/>
              </a:avLst>
            </a:prstGeom>
            <a:solidFill>
              <a:srgbClr val="B6B3AB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3600"/>
                </a:spcAft>
              </a:pPr>
              <a:endParaRPr lang="en-US" sz="900" dirty="0">
                <a:solidFill>
                  <a:srgbClr val="FFFFFF"/>
                </a:solidFill>
                <a:latin typeface="Arial" charset="0"/>
                <a:ea typeface="ＭＳ Ｐゴシック" pitchFamily="-128" charset="-128"/>
                <a:cs typeface="Arial" charset="0"/>
              </a:endParaRPr>
            </a:p>
          </p:txBody>
        </p:sp>
        <p:sp>
          <p:nvSpPr>
            <p:cNvPr id="42" name="TextBox 41">
              <a:hlinkClick r:id="rId2" action="ppaction://hlinksldjump"/>
            </p:cNvPr>
            <p:cNvSpPr txBox="1"/>
            <p:nvPr userDrawn="1"/>
          </p:nvSpPr>
          <p:spPr>
            <a:xfrm>
              <a:off x="1981200" y="658100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Lucida Calligraphy" pitchFamily="66" charset="0"/>
                </a:rPr>
                <a:t>v</a:t>
              </a:r>
              <a:r>
                <a:rPr lang="en-US" sz="1200" dirty="0" smtClean="0">
                  <a:latin typeface="+mn-lt"/>
                </a:rPr>
                <a:t>Rad Solutions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30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>
            <a:lvl1pPr>
              <a:defRPr sz="1800">
                <a:latin typeface="+mn-lt"/>
              </a:defRPr>
            </a:lvl1pPr>
            <a:lvl2pPr>
              <a:buFont typeface="Arial" pitchFamily="34" charset="0"/>
              <a:buChar char="•"/>
              <a:defRPr sz="1800">
                <a:latin typeface="+mn-lt"/>
              </a:defRPr>
            </a:lvl2pPr>
            <a:lvl3pPr>
              <a:buFont typeface="Wingdings" pitchFamily="2" charset="2"/>
              <a:buChar char="§"/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1" descr="VRADhz_tag4cp_pp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6122988"/>
            <a:ext cx="17430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NewHeade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41" r:id="rId3"/>
    <p:sldLayoutId id="2147484032" r:id="rId4"/>
    <p:sldLayoutId id="2147484042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Arial"/>
          <a:ea typeface="ＭＳ Ｐゴシック" pitchFamily="6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24" charset="0"/>
          <a:ea typeface="ＭＳ Ｐゴシック" pitchFamily="6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24" charset="0"/>
          <a:ea typeface="ＭＳ Ｐゴシック" pitchFamily="6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24" charset="0"/>
          <a:ea typeface="ＭＳ Ｐゴシック" pitchFamily="6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24" charset="0"/>
          <a:ea typeface="ＭＳ Ｐゴシック" pitchFamily="6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rgbClr val="00497E"/>
          </a:solidFill>
          <a:latin typeface="Arial" pitchFamily="24" charset="0"/>
          <a:ea typeface="ＭＳ Ｐゴシック" pitchFamily="6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rgbClr val="00497E"/>
          </a:solidFill>
          <a:latin typeface="Arial" pitchFamily="24" charset="0"/>
          <a:ea typeface="ＭＳ Ｐゴシック" pitchFamily="6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rgbClr val="00497E"/>
          </a:solidFill>
          <a:latin typeface="Arial" pitchFamily="24" charset="0"/>
          <a:ea typeface="ＭＳ Ｐゴシック" pitchFamily="6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rgbClr val="00497E"/>
          </a:solidFill>
          <a:latin typeface="Arial" pitchFamily="24" charset="0"/>
          <a:ea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Arial"/>
          <a:ea typeface="ＭＳ Ｐゴシック" pitchFamily="68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defRPr sz="1600" b="1" kern="1200">
          <a:solidFill>
            <a:schemeClr val="tx1"/>
          </a:solidFill>
          <a:latin typeface="Arial"/>
          <a:ea typeface="ＭＳ Ｐゴシック" pitchFamily="68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tx1"/>
          </a:solidFill>
          <a:latin typeface="Arial"/>
          <a:ea typeface="ＭＳ Ｐゴシック" pitchFamily="68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b="1" kern="1200">
          <a:solidFill>
            <a:schemeClr val="tx1"/>
          </a:solidFill>
          <a:latin typeface="Arial"/>
          <a:ea typeface="ＭＳ Ｐゴシック" pitchFamily="68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b="1" kern="1200">
          <a:solidFill>
            <a:schemeClr val="tx1"/>
          </a:solidFill>
          <a:latin typeface="Arial"/>
          <a:ea typeface="ＭＳ Ｐゴシック" pitchFamily="6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iconarchive.com/icons/devcom/medical/patient-256x256.png&amp;imgrefurl=http://www.iconarchive.com/show/medical-icons-by-devcom/patient-icon.html&amp;usg=__2ar0IupoqPUCCbasqrXz5EW3NY4=&amp;h=256&amp;w=256&amp;sz=24&amp;hl=en&amp;start=2&amp;tbnid=Mviu71QBCnXDYM:&amp;tbnh=111&amp;tbnw=111&amp;prev=/images?q=icon+patient&amp;gbv=2&amp;hl=en&amp;safe=active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jkotula@gmail.com" TargetMode="External"/><Relationship Id="rId2" Type="http://schemas.openxmlformats.org/officeDocument/2006/relationships/hyperlink" Target="mailto:Jeff.Kotula@vrad.co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5791200" y="3886200"/>
            <a:ext cx="3048000" cy="1676400"/>
          </a:xfrm>
        </p:spPr>
        <p:txBody>
          <a:bodyPr/>
          <a:lstStyle/>
          <a:p>
            <a:r>
              <a:rPr lang="en-US" sz="1600" cap="none" dirty="0" smtClean="0">
                <a:latin typeface="Arial" charset="0"/>
                <a:ea typeface="ＭＳ Ｐゴシック" pitchFamily="-128" charset="-128"/>
              </a:rPr>
              <a:t>Strategies for 24/7/365 SaaS</a:t>
            </a:r>
            <a:r>
              <a:rPr lang="en-US" cap="none" dirty="0" smtClean="0">
                <a:latin typeface="Arial" charset="0"/>
                <a:ea typeface="ＭＳ Ｐゴシック" pitchFamily="-128" charset="-128"/>
              </a:rPr>
              <a:t/>
            </a:r>
            <a:br>
              <a:rPr lang="en-US" cap="none" dirty="0" smtClean="0">
                <a:latin typeface="Arial" charset="0"/>
                <a:ea typeface="ＭＳ Ｐゴシック" pitchFamily="-128" charset="-128"/>
              </a:rPr>
            </a:br>
            <a:r>
              <a:rPr lang="en-US" cap="none" dirty="0" smtClean="0">
                <a:latin typeface="Arial" charset="0"/>
                <a:ea typeface="ＭＳ Ｐゴシック" pitchFamily="-128" charset="-128"/>
              </a:rPr>
              <a:t/>
            </a:r>
            <a:br>
              <a:rPr lang="en-US" cap="none" dirty="0" smtClean="0">
                <a:latin typeface="Arial" charset="0"/>
                <a:ea typeface="ＭＳ Ｐゴシック" pitchFamily="-128" charset="-128"/>
              </a:rPr>
            </a:br>
            <a:r>
              <a:rPr lang="en-US" cap="none" dirty="0" smtClean="0">
                <a:latin typeface="Arial" charset="0"/>
                <a:ea typeface="ＭＳ Ｐゴシック" pitchFamily="-128" charset="-128"/>
              </a:rPr>
              <a:t/>
            </a:r>
            <a:br>
              <a:rPr lang="en-US" cap="none" dirty="0" smtClean="0">
                <a:latin typeface="Arial" charset="0"/>
                <a:ea typeface="ＭＳ Ｐゴシック" pitchFamily="-128" charset="-128"/>
              </a:rPr>
            </a:br>
            <a:r>
              <a:rPr lang="en-US" cap="none" dirty="0" smtClean="0">
                <a:latin typeface="Arial" charset="0"/>
                <a:ea typeface="ＭＳ Ｐゴシック" pitchFamily="-128" charset="-128"/>
              </a:rPr>
              <a:t/>
            </a:r>
            <a:br>
              <a:rPr lang="en-US" cap="none" dirty="0" smtClean="0">
                <a:latin typeface="Arial" charset="0"/>
                <a:ea typeface="ＭＳ Ｐゴシック" pitchFamily="-128" charset="-128"/>
              </a:rPr>
            </a:br>
            <a:r>
              <a:rPr lang="en-US" sz="1000" cap="none" dirty="0" smtClean="0">
                <a:latin typeface="Arial" charset="0"/>
                <a:ea typeface="ＭＳ Ｐゴシック" pitchFamily="-128" charset="-128"/>
              </a:rPr>
              <a:t>Jeff Kotula</a:t>
            </a:r>
            <a:br>
              <a:rPr lang="en-US" sz="1000" cap="none" dirty="0" smtClean="0">
                <a:latin typeface="Arial" charset="0"/>
                <a:ea typeface="ＭＳ Ｐゴシック" pitchFamily="-128" charset="-128"/>
              </a:rPr>
            </a:br>
            <a:r>
              <a:rPr lang="en-US" sz="1000" cap="none" dirty="0" smtClean="0">
                <a:latin typeface="Arial" charset="0"/>
                <a:ea typeface="ＭＳ Ｐゴシック" pitchFamily="-128" charset="-128"/>
              </a:rPr>
              <a:t>Principal Software Engineer</a:t>
            </a:r>
            <a:br>
              <a:rPr lang="en-US" sz="1000" cap="none" dirty="0" smtClean="0">
                <a:latin typeface="Arial" charset="0"/>
                <a:ea typeface="ＭＳ Ｐゴシック" pitchFamily="-128" charset="-128"/>
              </a:rPr>
            </a:br>
            <a:r>
              <a:rPr lang="en-US" sz="1000" cap="none" dirty="0" smtClean="0">
                <a:latin typeface="Arial" charset="0"/>
                <a:ea typeface="ＭＳ Ｐゴシック" pitchFamily="-128" charset="-128"/>
              </a:rPr>
              <a:t/>
            </a:r>
            <a:br>
              <a:rPr lang="en-US" sz="1000" cap="none" dirty="0" smtClean="0">
                <a:latin typeface="Arial" charset="0"/>
                <a:ea typeface="ＭＳ Ｐゴシック" pitchFamily="-128" charset="-128"/>
              </a:rPr>
            </a:br>
            <a:r>
              <a:rPr lang="en-US" sz="900" cap="none" dirty="0" smtClean="0">
                <a:latin typeface="Arial" charset="0"/>
                <a:ea typeface="ＭＳ Ｐゴシック" pitchFamily="-128" charset="-128"/>
              </a:rPr>
              <a:t>jeff.kotula@vrad.com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572" y="3886200"/>
            <a:ext cx="207922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vRad Workflow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990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Hospital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33800" y="2057400"/>
            <a:ext cx="1524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4495800"/>
            <a:ext cx="1524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81800" y="2895600"/>
            <a:ext cx="1905000" cy="838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Radiologist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1447800" y="3200400"/>
            <a:ext cx="22860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4234984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1. Images</a:t>
            </a:r>
            <a:endParaRPr lang="en-US" sz="1100" dirty="0"/>
          </a:p>
        </p:txBody>
      </p:sp>
      <p:cxnSp>
        <p:nvCxnSpPr>
          <p:cNvPr id="13" name="Straight Arrow Connector 12"/>
          <p:cNvCxnSpPr>
            <a:stCxn id="7" idx="0"/>
            <a:endCxn id="6" idx="2"/>
          </p:cNvCxnSpPr>
          <p:nvPr/>
        </p:nvCxnSpPr>
        <p:spPr>
          <a:xfrm rot="5400000" flipH="1" flipV="1">
            <a:off x="3581400" y="3581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6" idx="1"/>
          </p:cNvCxnSpPr>
          <p:nvPr/>
        </p:nvCxnSpPr>
        <p:spPr>
          <a:xfrm flipV="1">
            <a:off x="1447800" y="2362200"/>
            <a:ext cx="2286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8" idx="2"/>
          </p:cNvCxnSpPr>
          <p:nvPr/>
        </p:nvCxnSpPr>
        <p:spPr>
          <a:xfrm>
            <a:off x="5257800" y="2362200"/>
            <a:ext cx="15240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8" idx="2"/>
          </p:cNvCxnSpPr>
          <p:nvPr/>
        </p:nvCxnSpPr>
        <p:spPr>
          <a:xfrm flipV="1">
            <a:off x="5257800" y="3314700"/>
            <a:ext cx="1524000" cy="148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  <a:endCxn id="6" idx="0"/>
          </p:cNvCxnSpPr>
          <p:nvPr/>
        </p:nvCxnSpPr>
        <p:spPr>
          <a:xfrm rot="16200000" flipV="1">
            <a:off x="5695950" y="857250"/>
            <a:ext cx="838200" cy="3238500"/>
          </a:xfrm>
          <a:prstGeom prst="bentConnector3">
            <a:avLst>
              <a:gd name="adj1" fmla="val 14639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1"/>
            <a:endCxn id="4" idx="0"/>
          </p:cNvCxnSpPr>
          <p:nvPr/>
        </p:nvCxnSpPr>
        <p:spPr>
          <a:xfrm rot="10800000" flipV="1">
            <a:off x="952500" y="2362200"/>
            <a:ext cx="2781300" cy="533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57700" y="35052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2. Initiate order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2895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3. Full order info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5867400" y="40767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5. View images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0" y="2406184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4. Read case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5562600" y="1371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6. File report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1600200" y="205739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7. Distribute report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1206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Challenges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/>
              <a:t>jeff.kotula@vrad.com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our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Testing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Can’t duplicate production 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Production performance is difficult to gauge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DB deadlocking, race conditions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maintenance windows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Busiest during usual off-hours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But also busy during normal working hours too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Hampers updates, maintenance tasks (e.g. DB re-indexing)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Sloppy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DICOM, HL7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User provided (patient information)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Inaccurate – sometimes with good reason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Incomplete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Duplicate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our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 “natural” data partitioning/archiving by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past data needs to be available all the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Generally don’t delete data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Errors resulting in delayed or degraded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patient care are not tolerable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4038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General Approach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Rules of Thumb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i="1" dirty="0" smtClean="0"/>
              <a:t>Failure is a unifying principle in the design of things</a:t>
            </a:r>
          </a:p>
          <a:p>
            <a:pPr algn="ctr"/>
            <a:endParaRPr lang="en-US" i="1" dirty="0" smtClean="0"/>
          </a:p>
          <a:p>
            <a:pPr algn="ctr"/>
            <a:r>
              <a:rPr lang="en-US" dirty="0" smtClean="0"/>
              <a:t>-- Henry Petroski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/>
              <a:t>jeff.kotula@vrad.com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Redundancy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Internet connections and routers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Phone lines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DB clusters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Application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Software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Logs, logs, and more logs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investigation occurs </a:t>
            </a:r>
            <a:r>
              <a:rPr lang="en-US" i="1" dirty="0" smtClean="0"/>
              <a:t>after</a:t>
            </a:r>
            <a:r>
              <a:rPr lang="en-US" dirty="0" smtClean="0"/>
              <a:t> the event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But knowing what you need to gather before you need it is difficult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Example: transmission information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Manual backup process for every automated process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People</a:t>
            </a:r>
            <a:r>
              <a:rPr lang="en-US" dirty="0" smtClean="0"/>
              <a:t> must plug holes resulting from: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Anomalous input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Software error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Component failures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Example: orphan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410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Simplicity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Facilitates design, implementation, and troubleshooting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Example: stateless web servers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Ownership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components have specific owners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Departments, teams, individuals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You break it, you fix it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 all components/features to </a:t>
            </a:r>
            <a:r>
              <a:rPr lang="en-US" i="1" dirty="0" smtClean="0"/>
              <a:t>expect</a:t>
            </a:r>
            <a:r>
              <a:rPr lang="en-US" dirty="0" smtClean="0"/>
              <a:t> failures and errors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Try to achieve perfect operation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But build for fault tolerance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Exception handling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Retry logic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1206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Hardware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/>
              <a:t>jeff.kotula@vrad.com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94" y="938212"/>
            <a:ext cx="8229600" cy="54625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Content switches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Cisco 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Load-balancing router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DNS names map to sets of identical application servers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Uniform application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Standard </a:t>
            </a:r>
            <a:r>
              <a:rPr lang="en-US" dirty="0" smtClean="0"/>
              <a:t>blades from Dell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Identical software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0906" y="3505200"/>
            <a:ext cx="5029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ris.virtualrad.com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23306" y="45720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80706" y="45720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App3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13906" y="45720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09506" y="45720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70906" y="3810000"/>
            <a:ext cx="5029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  <a:endCxn id="5" idx="0"/>
          </p:cNvCxnSpPr>
          <p:nvPr/>
        </p:nvCxnSpPr>
        <p:spPr>
          <a:xfrm rot="5400000">
            <a:off x="3485356" y="3371850"/>
            <a:ext cx="4572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7" idx="0"/>
          </p:cNvCxnSpPr>
          <p:nvPr/>
        </p:nvCxnSpPr>
        <p:spPr>
          <a:xfrm rot="5400000">
            <a:off x="3980656" y="3867150"/>
            <a:ext cx="4572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6" idx="0"/>
          </p:cNvCxnSpPr>
          <p:nvPr/>
        </p:nvCxnSpPr>
        <p:spPr>
          <a:xfrm rot="16200000" flipH="1">
            <a:off x="4514056" y="4286250"/>
            <a:ext cx="457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8" idx="0"/>
          </p:cNvCxnSpPr>
          <p:nvPr/>
        </p:nvCxnSpPr>
        <p:spPr>
          <a:xfrm rot="16200000" flipH="1">
            <a:off x="5428456" y="3371850"/>
            <a:ext cx="4572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42406" y="2438400"/>
            <a:ext cx="38862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 or web service requests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4"/>
            <a:endCxn id="4" idx="0"/>
          </p:cNvCxnSpPr>
          <p:nvPr/>
        </p:nvCxnSpPr>
        <p:spPr>
          <a:xfrm rot="5400000">
            <a:off x="4456906" y="3276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Database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Big, powerful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Clustered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Mirrored for patching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Isilon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Evaluating Nexsan and Permabit as well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i="1" dirty="0" smtClean="0"/>
              <a:t>really</a:t>
            </a:r>
            <a:r>
              <a:rPr lang="en-US" dirty="0" smtClean="0"/>
              <a:t> good solutions yet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They often do too much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Assume different archiving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Serve for both DB and image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System and Environment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Challenges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General Approach, Rules of Thumb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Hardware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System Design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Downtime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Peopleware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Tier 1+ data center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Multiple internet connections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Multiple providers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Multiple phone connections for faxing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Multiple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1206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System Design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/>
              <a:t>jeff.kotula@vrad.com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15000" y="1219200"/>
            <a:ext cx="1981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1524000"/>
            <a:ext cx="1981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1524000"/>
            <a:ext cx="1981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2590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Three-tier architecture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Middle-tier is sometimes skipped over by apps living completely behind the firewall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Client apps include ClickOnce and Silverlight apps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Databases are MS/SQL Server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Session state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Web apps: DB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Client and service apps: in local 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990600"/>
            <a:ext cx="21336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apps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2438400"/>
            <a:ext cx="4114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2895600"/>
            <a:ext cx="6096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524000"/>
            <a:ext cx="2971800" cy="15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21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Firewall </a:t>
            </a:r>
          </a:p>
          <a:p>
            <a:r>
              <a:rPr lang="en-US" dirty="0" smtClean="0"/>
              <a:t>https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715000" y="1524000"/>
            <a:ext cx="2895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94" y="938212"/>
            <a:ext cx="6477794" cy="53863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Web services/servers are stateless, web apps use DB for state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Every page or WS request is independent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go to any server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Enables cookie-cutter servers; easy scaling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Robust/adaptive load balancing via the Cisco ACE routers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App servers can be pulled in and out of the pool at will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3288" y="3657600"/>
            <a:ext cx="5029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ris.virtualrad.com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25688" y="47244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83088" y="47244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App3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16288" y="47244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1888" y="4724400"/>
            <a:ext cx="838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73288" y="3962400"/>
            <a:ext cx="5029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  <a:endCxn id="5" idx="0"/>
          </p:cNvCxnSpPr>
          <p:nvPr/>
        </p:nvCxnSpPr>
        <p:spPr>
          <a:xfrm rot="5400000">
            <a:off x="3487738" y="3524250"/>
            <a:ext cx="4572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7" idx="0"/>
          </p:cNvCxnSpPr>
          <p:nvPr/>
        </p:nvCxnSpPr>
        <p:spPr>
          <a:xfrm rot="5400000">
            <a:off x="3983038" y="4019550"/>
            <a:ext cx="4572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6" idx="0"/>
          </p:cNvCxnSpPr>
          <p:nvPr/>
        </p:nvCxnSpPr>
        <p:spPr>
          <a:xfrm rot="16200000" flipH="1">
            <a:off x="4516438" y="4438650"/>
            <a:ext cx="457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8" idx="0"/>
          </p:cNvCxnSpPr>
          <p:nvPr/>
        </p:nvCxnSpPr>
        <p:spPr>
          <a:xfrm rot="16200000" flipH="1">
            <a:off x="5430838" y="3524250"/>
            <a:ext cx="4572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44788" y="2590800"/>
            <a:ext cx="38862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Browser or web service requests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4"/>
            <a:endCxn id="4" idx="0"/>
          </p:cNvCxnSpPr>
          <p:nvPr/>
        </p:nvCxnSpPr>
        <p:spPr>
          <a:xfrm rot="5400000">
            <a:off x="4459288" y="3429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Cookie cutter servers and load-balancing switches: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a server crashes it is automatically removed from the content switch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Instantaneous switch reconfiguration to add or remove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Servers can be updated independently from each other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OS upgrades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Software upgrades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Debugging instrumentation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Port probe and the content switch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ACE can watch specific ports for heartbeat signals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 turning off the heartbeat the server is removed from the pool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Brings a server </a:t>
            </a:r>
            <a:r>
              <a:rPr lang="en-US" i="1" dirty="0" smtClean="0"/>
              <a:t>partially </a:t>
            </a:r>
            <a:r>
              <a:rPr lang="en-US" dirty="0" smtClean="0"/>
              <a:t>off-line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Very important in cases where you </a:t>
            </a:r>
            <a:r>
              <a:rPr lang="en-US" i="1" dirty="0" smtClean="0"/>
              <a:t>must</a:t>
            </a:r>
            <a:r>
              <a:rPr lang="en-US" dirty="0" smtClean="0"/>
              <a:t> have server-side state (i.e. DICOM)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Existing connections can work to completion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But new connections will not be made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Enables controlled, staged shutdown of individual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18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Databases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Multiple database server clusters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Key catalogs are distributed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Maintenance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Fault tolerance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Catalogs can quickly be bootstrapped from source code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Enables emergency business continuity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Also important for testing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SQL is source-controlled alongside corresponding middle-tier code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Almost no data is deleted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Regulatory and legal reasons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Partitioning is used for truly transitory data</a:t>
            </a:r>
          </a:p>
          <a:p>
            <a:pPr lvl="2">
              <a:buNone/>
            </a:pPr>
            <a:r>
              <a:rPr lang="en-US" dirty="0" smtClean="0"/>
              <a:t>(This isn’t common though…)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Tables are typically scoped and indexed by time and a key status code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Studies: Transmitting, End Transmitting, Deleted, Merged, Retransmitting…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5259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Applications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Three main variations: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Server-side state: ASP apps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Client-side state: ClickOnce and Silverlight apps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Service applications (daemons)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Server-side state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state in DB so the </a:t>
            </a:r>
            <a:r>
              <a:rPr lang="en-US" dirty="0" smtClean="0"/>
              <a:t>servers </a:t>
            </a:r>
            <a:r>
              <a:rPr lang="en-US" dirty="0" smtClean="0"/>
              <a:t>themselves are stateless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ACE supports fault tolerance in the event of server failures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Naturally robust in the presence of brief connectivity </a:t>
            </a:r>
            <a:r>
              <a:rPr lang="en-US" dirty="0" smtClean="0"/>
              <a:t>outages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Internet is not reliable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Client-side state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ClickOnce and Silverlight are self-updating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Just post a new version and it is downloaded upon next launch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do not support multiple versions of an app in the field simultaneously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APIs and file formats always move forward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Reduced compatibility concerns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Apps are designed to recover gracefully from web-service failures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 most cases, actions can simply be tried again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Recovers easily from most transitory connectivity failures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Sidebar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Developing </a:t>
            </a:r>
            <a:r>
              <a:rPr lang="en-US" dirty="0" smtClean="0"/>
              <a:t>for ASP/AJAX vs. ClickOnce/Silverlight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Complexity in ASP arises from lack of client-side state and control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Development is easier, and more reliable with client-side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Recovery from errors is generally easier too – more options than 404 errors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Better user experience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56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Service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Generally autonomous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 direct human interaction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Automatically restarted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Usually just an infinite service loop: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Look for work to do, then execute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Two main techniques for work discovery: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Polling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Look for work queued up in DB tables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Remove it when completed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Messages/events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MSMQ: Only on a single machine (cross machine was not reliable)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Web service calls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12068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Virtual Radiologic</a:t>
            </a:r>
          </a:p>
          <a:p>
            <a:pPr algn="ctr"/>
            <a:r>
              <a:rPr lang="en-US" sz="2400" dirty="0" smtClean="0">
                <a:latin typeface="+mn-lt"/>
              </a:rPr>
              <a:t>(vRad)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Teleradiology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/>
              <a:t>jeff.kotula@vrad.com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Sidebar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Polling </a:t>
            </a:r>
            <a:r>
              <a:rPr lang="en-US" dirty="0" smtClean="0"/>
              <a:t>beats messaging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Simpler: lots of extra code for message packaging, distillation, routing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reliable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Easier/better/faster error recovery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Only disadvantage: polling introduces a small lag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752600"/>
            <a:ext cx="82772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810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The Image Bucket-Brigade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63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 Ownership Problem</a:t>
            </a:r>
          </a:p>
          <a:p>
            <a:pPr algn="ctr"/>
            <a:endParaRPr lang="en-US" sz="11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With replicated identical servers, sometimes need to identify “owners” for certain key data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PACS:	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RIS:	Cases (report data)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Need to ensure: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Consistent update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Modification restricted to a certain user/service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Transactions do not suffice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Long-lasting ownership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Operations often not bracketed in a useful way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Other users need to see transitional changes made by the owner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Ownership identified by: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Additional field in record identifying current owner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Modifying this needs to be atomic and correct in the presence of race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Or a special table mapping unique identifier (GUID) to a specific user/owner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Automatically released after a period of inactivity</a:t>
            </a:r>
          </a:p>
          <a:p>
            <a:pPr lvl="2">
              <a:buNone/>
            </a:pPr>
            <a:r>
              <a:rPr lang="en-US" dirty="0" smtClean="0"/>
              <a:t>(Accounts for owners who crash or get lost along the way)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</a:t>
            </a:r>
            <a:r>
              <a:rPr lang="en-US" dirty="0" smtClean="0"/>
              <a:t>n </a:t>
            </a:r>
            <a:r>
              <a:rPr lang="en-US" dirty="0" smtClean="0"/>
              <a:t>Sidebar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pattern:</a:t>
            </a:r>
          </a:p>
          <a:p>
            <a:r>
              <a:rPr lang="en-US" dirty="0" smtClean="0"/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	Algorithm: When this occurs, do that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	But what happens when </a:t>
            </a:r>
            <a:r>
              <a:rPr lang="en-US" i="1" dirty="0" smtClean="0"/>
              <a:t>this</a:t>
            </a:r>
            <a:r>
              <a:rPr lang="en-US" dirty="0" smtClean="0"/>
              <a:t> doesn’t occur?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	How can we recover?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	What will be the downstream effects?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Very fractal – pattern applied at all levels of granularity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Subsystems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Queries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Logging and Monitoring</a:t>
            </a:r>
          </a:p>
          <a:p>
            <a:pPr algn="ctr"/>
            <a:endParaRPr lang="en-US" sz="12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Differing points of view regarding production problems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Operations: Give me a workaround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Manual tool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Reboot/reset server/service/DB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Remove a </a:t>
            </a:r>
            <a:r>
              <a:rPr lang="en-US" dirty="0" smtClean="0"/>
              <a:t>server from the pool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Do something! Quick</a:t>
            </a:r>
            <a:r>
              <a:rPr lang="en-US" dirty="0" smtClean="0"/>
              <a:t>!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Engineering: Figure out what is happening and fix it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Explore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Analyze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Context is important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Slow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410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Logging and Monitoring</a:t>
            </a:r>
          </a:p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Standard monitoring tools help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Systems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CPU/Memory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Disk space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Networks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Connectivity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Software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CPU/Memory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Performance counters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DB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Page faults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Deadlocks</a:t>
            </a:r>
          </a:p>
          <a:p>
            <a:pPr lvl="2">
              <a:buNone/>
            </a:pPr>
            <a:r>
              <a:rPr lang="en-US" dirty="0" smtClean="0"/>
              <a:t>(Not as useful because they are too expensive…)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fine, but rather weak and passive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495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Logging and Monitoring</a:t>
            </a:r>
          </a:p>
          <a:p>
            <a:pPr lvl="2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ProcessDoctor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Monitoring framework and utility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App teams create dynamic plugins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Deployed on all backend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Monitors specific conditions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MSMQ queue sizes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Ping important services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CPU load – trending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Performance counter trends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Send email, raise alarms as necessary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False positives considered harmful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Dynamic process management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Restart stopped/stalled services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Pause services e.g. during upgrades of </a:t>
            </a:r>
            <a:r>
              <a:rPr lang="en-US" i="1" dirty="0" smtClean="0"/>
              <a:t>other</a:t>
            </a:r>
            <a:r>
              <a:rPr lang="en-US" dirty="0" smtClean="0"/>
              <a:t> systems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105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Logging and Monitoring</a:t>
            </a:r>
          </a:p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Much of our activity occurs after normal business hours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Troubleshooting is usually retrospective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Operations has already worked around the issue in some way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Standard monitoring tools aren’t especially helpful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Tend to discard data </a:t>
            </a:r>
            <a:r>
              <a:rPr lang="en-US" dirty="0" smtClean="0"/>
              <a:t>too frequently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Not the right level of detail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emphasize logging tools for troubleshooting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Both to diagnose technical problems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And to audit patient information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Who viewed what, when?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Mechanisms: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File-based logging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DB-based logging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LogMiner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105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Logging and Monitoring</a:t>
            </a:r>
          </a:p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File-based logging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general and powerful technique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Implemented in a set of utility classes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 messages can be rerouted at run-time: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Files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User interfaces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Debug output window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Bit-bucket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Logging levels can be controlled at run-time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Config files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Registry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logging functions support standard Console.Writeline() formatting: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algn="ctr"/>
            <a:r>
              <a:rPr lang="en-US" sz="1400" b="0" dirty="0" smtClean="0">
                <a:latin typeface="Courier New" pitchFamily="49" charset="0"/>
                <a:cs typeface="Courier New" pitchFamily="49" charset="0"/>
              </a:rPr>
              <a:t>Log.Warning(“Exception during image ingest: {0}”, StringUtils.FormatException(ex));</a:t>
            </a:r>
          </a:p>
          <a:p>
            <a:pPr lvl="2">
              <a:buNone/>
            </a:pPr>
            <a:endParaRPr lang="en-US" sz="1000" b="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Sidebar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105400"/>
          </a:xfrm>
        </p:spPr>
        <p:txBody>
          <a:bodyPr/>
          <a:lstStyle/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</a:t>
            </a:r>
            <a:r>
              <a:rPr lang="en-US" dirty="0" smtClean="0"/>
              <a:t>Invented Here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Lots of truth to that, however: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3rdparty tools are always more complex than what you really need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Learning curve is often steep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You do not have control!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Often end up wrapping them in a simpler API anyway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Because simplicity is </a:t>
            </a:r>
            <a:r>
              <a:rPr lang="en-US" dirty="0" smtClean="0"/>
              <a:t>Good </a:t>
            </a:r>
            <a:r>
              <a:rPr lang="en-US" dirty="0" smtClean="0"/>
              <a:t>and control is </a:t>
            </a:r>
            <a:r>
              <a:rPr lang="en-US" dirty="0" smtClean="0"/>
              <a:t>Good</a:t>
            </a:r>
            <a:r>
              <a:rPr lang="en-US" dirty="0" smtClean="0"/>
              <a:t>, </a:t>
            </a:r>
            <a:r>
              <a:rPr lang="en-US" dirty="0" smtClean="0"/>
              <a:t>use </a:t>
            </a:r>
            <a:r>
              <a:rPr lang="en-US" dirty="0" smtClean="0"/>
              <a:t>3rdparty components only when they offer significant functions: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That you need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That would take a long time to build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That don’t add business value in and of themselves – they are not your core expertise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my experience it’s usually faster, easier, more reliable to build </a:t>
            </a:r>
            <a:r>
              <a:rPr lang="en-US" i="1" dirty="0" smtClean="0"/>
              <a:t>simple</a:t>
            </a:r>
            <a:r>
              <a:rPr lang="en-US" dirty="0" smtClean="0"/>
              <a:t> things </a:t>
            </a:r>
            <a:r>
              <a:rPr lang="en-US" dirty="0" smtClean="0"/>
              <a:t>yourself than to integrate complex things from elsewhere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Teleradiology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05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Attending doctor determines that a scan is needed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Broken limbs, car accident, falls, stroke evaluation, GSW, internal bleeding…</a:t>
            </a:r>
          </a:p>
          <a:p>
            <a:pPr>
              <a:buFont typeface="+mj-lt"/>
              <a:buAutoNum type="arabicPeriod"/>
            </a:pP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Patient is scanned (XRay, CT, MR, PET, etc.)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Hospital, imaging center, mobile scanner</a:t>
            </a:r>
          </a:p>
          <a:p>
            <a:pPr>
              <a:buFont typeface="+mj-lt"/>
              <a:buAutoNum type="arabicPeriod"/>
            </a:pP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Images are sent to the vRad PACS </a:t>
            </a:r>
            <a:r>
              <a:rPr lang="en-US" sz="1400" dirty="0" smtClean="0"/>
              <a:t>system in Minneapolis </a:t>
            </a:r>
            <a:r>
              <a:rPr lang="en-US" sz="1400" dirty="0" smtClean="0"/>
              <a:t>via VPN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PACS – Picture Archiving and Communication System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Order information is gathered from radiology technician via the web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RIS – Radiology Information System</a:t>
            </a:r>
          </a:p>
          <a:p>
            <a:pPr>
              <a:buFont typeface="+mj-lt"/>
              <a:buAutoNum type="arabicPeriod"/>
            </a:pP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Radiologists access and review orders (RIS) and images (PACS</a:t>
            </a:r>
            <a:r>
              <a:rPr lang="en-US" sz="1400" dirty="0" smtClean="0"/>
              <a:t>) from home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vRad radiologists online 24/7/365</a:t>
            </a:r>
          </a:p>
          <a:p>
            <a:pPr>
              <a:buFont typeface="+mj-lt"/>
              <a:buAutoNum type="arabicPeriod"/>
            </a:pP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Radiologist report is sent back to attending doctor or facility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Faxing is still the gold standard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But doing more with mobile devices</a:t>
            </a:r>
          </a:p>
          <a:p>
            <a:pPr>
              <a:buFont typeface="+mj-lt"/>
              <a:buAutoNum type="arabicPeriod"/>
            </a:pP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Attending doctor evaluates report and determines treatment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105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Logging and Monitoring</a:t>
            </a:r>
          </a:p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DB-based logging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Tables that are appended with fixed-structure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Partitioned by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Transitory, well-structured data only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Appropriate when you need to be able to do fast searches on a variety of criteria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Example: Transmissions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a 5-day moving window – every day, delete the oldest day’s partition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 entry for: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Each DICOM association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Each image/file received or sent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Each study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Hundreds of entries for a single study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Used daily to troubleshoot connection problems with client sending devices and networks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Beyond </a:t>
            </a:r>
            <a:r>
              <a:rPr lang="en-US" dirty="0" smtClean="0"/>
              <a:t>the 5-day </a:t>
            </a:r>
            <a:r>
              <a:rPr lang="en-US" dirty="0" smtClean="0"/>
              <a:t>window, of little or no value to the business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2438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Logging and Monitoring</a:t>
            </a:r>
          </a:p>
          <a:p>
            <a:pPr algn="ctr"/>
            <a:endParaRPr lang="en-US" sz="1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Why not put everything in the DB? There is just too much of it…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LogMiner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 files stored on different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Data for one entity of interest (e.g. set of images) might cross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Needed a general tool for searching and unifying the file-based logs:</a:t>
            </a:r>
          </a:p>
        </p:txBody>
      </p:sp>
      <p:pic>
        <p:nvPicPr>
          <p:cNvPr id="1026" name="Picture 2" descr="C:\Users\jeff.kotula\Desktop\lo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971" y="3733800"/>
            <a:ext cx="6771429" cy="278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87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Evolution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Production stability is paramount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 you introduce features without risk?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features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Refactored features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Several types of risks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Errors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Incorrect requirements/specs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Performance impact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Selectively enable features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Ensure that code paths are disabled behind a guard setting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Enable for acceptance testing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Registry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User preference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Time of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259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Evolution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Copy, modify, disable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Create a copy of a UI element rather than changing the original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Modify copy as needed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 release, copy is </a:t>
            </a:r>
            <a:r>
              <a:rPr lang="en-US" i="1" dirty="0" smtClean="0"/>
              <a:t>disabled</a:t>
            </a:r>
            <a:r>
              <a:rPr lang="en-US" dirty="0" smtClean="0"/>
              <a:t> by default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Acceptance test with </a:t>
            </a:r>
            <a:r>
              <a:rPr lang="en-US" dirty="0" smtClean="0"/>
              <a:t>select users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Change default to </a:t>
            </a:r>
            <a:r>
              <a:rPr lang="en-US" i="1" dirty="0" smtClean="0"/>
              <a:t>enabled</a:t>
            </a:r>
            <a:r>
              <a:rPr lang="en-US" dirty="0" smtClean="0"/>
              <a:t> for the next release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Delete old version in the following release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Works well for separable content such as views, tabs, pages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variation can usually be envisioned in any scenario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Often requires additional development effort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use base classes or interfaces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Unchanging API whether new or old version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1206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Downtime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/>
              <a:t>jeff.kotula@vrad.com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Errors resulting in delayed or degraded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patient care are not tolerable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525,600 minutes in a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99.9% up-time = no more than 525 minutes down per year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That’s still nearly 9 hours – a lot from the client’s standpoint!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99.99% up-time = no more than 52 minutes down per year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This could be one single event…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Unscheduled downtime is minimized by fast emergency response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Automated or manual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Scheduled downtime is minimized by release deployment strategies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Redundancy and ACE minimize web-server downtime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Take half the servers off-line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Update them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Test them by bypassing the ACE router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Swap the active with the updated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Update the other half of the servers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Delaying this update also allows for easy roll-back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Database is the sticking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update the database </a:t>
            </a:r>
            <a:r>
              <a:rPr lang="en-US" i="1" dirty="0" smtClean="0"/>
              <a:t>before</a:t>
            </a:r>
            <a:r>
              <a:rPr lang="en-US" dirty="0" smtClean="0"/>
              <a:t> activating the updated servers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Schema changes can be very time-consuming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 to 1 downtime for schema updates!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Also, once it contains new production data, rollback is not feasible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fact, similar problem with many standard maintenance activities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Re-indexing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0032" y="1926771"/>
            <a:ext cx="3419472" cy="217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dirty="0" smtClean="0"/>
              <a:t>ris.virtualrad.com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91200" y="2993571"/>
            <a:ext cx="569912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dirty="0" smtClean="0"/>
              <a:t>App1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96907" y="2993571"/>
            <a:ext cx="569912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dirty="0" smtClean="0"/>
              <a:t>App3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30107" y="2993572"/>
            <a:ext cx="569912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dirty="0" smtClean="0"/>
              <a:t>App2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236667" y="2993571"/>
            <a:ext cx="569912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dirty="0" smtClean="0"/>
              <a:t>AppN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70033" y="2144485"/>
            <a:ext cx="3419472" cy="217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dirty="0" smtClean="0"/>
              <a:t>ACE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  <a:endCxn id="5" idx="0"/>
          </p:cNvCxnSpPr>
          <p:nvPr/>
        </p:nvCxnSpPr>
        <p:spPr>
          <a:xfrm rot="5400000">
            <a:off x="6362277" y="2076079"/>
            <a:ext cx="631372" cy="1203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  <a:endCxn id="7" idx="0"/>
          </p:cNvCxnSpPr>
          <p:nvPr/>
        </p:nvCxnSpPr>
        <p:spPr>
          <a:xfrm rot="5400000">
            <a:off x="6731730" y="2445532"/>
            <a:ext cx="631373" cy="46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  <a:endCxn id="6" idx="0"/>
          </p:cNvCxnSpPr>
          <p:nvPr/>
        </p:nvCxnSpPr>
        <p:spPr>
          <a:xfrm rot="16200000" flipH="1">
            <a:off x="7265130" y="2376838"/>
            <a:ext cx="631372" cy="602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8" idx="0"/>
          </p:cNvCxnSpPr>
          <p:nvPr/>
        </p:nvCxnSpPr>
        <p:spPr>
          <a:xfrm rot="16200000" flipH="1">
            <a:off x="7585010" y="2056958"/>
            <a:ext cx="631372" cy="1241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68281" y="990600"/>
            <a:ext cx="2642319" cy="4354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dirty="0" smtClean="0"/>
              <a:t>Browser or web service requests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4"/>
            <a:endCxn id="4" idx="0"/>
          </p:cNvCxnSpPr>
          <p:nvPr/>
        </p:nvCxnSpPr>
        <p:spPr>
          <a:xfrm rot="5400000">
            <a:off x="7034234" y="1671564"/>
            <a:ext cx="500742" cy="9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6346233" y="2743343"/>
            <a:ext cx="284956" cy="15474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rot="16200000">
            <a:off x="8094189" y="2781441"/>
            <a:ext cx="284956" cy="147121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58607" y="3659528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Update these first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7753076" y="3659529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Update these second</a:t>
            </a:r>
            <a:endParaRPr lang="en-US" sz="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Options?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Replicate DB and pull the same swapping trick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Complex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Expensive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Evolve schema only in ways that don’t incur expensive changes to existing tables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Join in new data, rather than putting it in existing tables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Spaghetti schemas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Long-term maintenance problems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Query performance impacts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Don’t use relational DBs?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 some cases we are replacing use of the DB with </a:t>
            </a:r>
            <a:r>
              <a:rPr lang="en-US" i="1" dirty="0" smtClean="0"/>
              <a:t>memcached</a:t>
            </a:r>
            <a:r>
              <a:rPr lang="en-US" dirty="0" smtClean="0"/>
              <a:t>-inspired subsystems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Performance of generic queries</a:t>
            </a:r>
            <a:r>
              <a:rPr lang="en-US" dirty="0" smtClean="0"/>
              <a:t>?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Suggestions?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1206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Peopleware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/>
              <a:t>jeff.kotula@vrad.com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vRad uses 3 main tools to hook people into production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Operations Center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Tier 2 Support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Service Restoration Team (SRT)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OC: Operations Center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First line of defense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Monitor incoming and outgoing workflow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Watch for missing images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Match received faxes to orders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Match “orphan” images to orders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Connect radiologists to attending physicians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Call center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3"/>
          <p:cNvSpPr>
            <a:spLocks/>
          </p:cNvSpPr>
          <p:nvPr/>
        </p:nvSpPr>
        <p:spPr bwMode="auto">
          <a:xfrm rot="3759409" flipV="1">
            <a:off x="4629150" y="3664821"/>
            <a:ext cx="2733675" cy="1304925"/>
          </a:xfrm>
          <a:custGeom>
            <a:avLst/>
            <a:gdLst>
              <a:gd name="T0" fmla="*/ 0 w 864"/>
              <a:gd name="T1" fmla="*/ 0 h 384"/>
              <a:gd name="T2" fmla="*/ 725804993 w 864"/>
              <a:gd name="T3" fmla="*/ 120967511 h 384"/>
              <a:gd name="T4" fmla="*/ 1572577453 w 864"/>
              <a:gd name="T5" fmla="*/ 483870045 h 384"/>
              <a:gd name="T6" fmla="*/ 2147483647 w 864"/>
              <a:gd name="T7" fmla="*/ 967740089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384"/>
              <a:gd name="T14" fmla="*/ 864 w 86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384">
                <a:moveTo>
                  <a:pt x="0" y="0"/>
                </a:moveTo>
                <a:cubicBezTo>
                  <a:pt x="92" y="8"/>
                  <a:pt x="184" y="16"/>
                  <a:pt x="288" y="48"/>
                </a:cubicBezTo>
                <a:cubicBezTo>
                  <a:pt x="392" y="80"/>
                  <a:pt x="528" y="136"/>
                  <a:pt x="624" y="192"/>
                </a:cubicBezTo>
                <a:cubicBezTo>
                  <a:pt x="720" y="248"/>
                  <a:pt x="824" y="352"/>
                  <a:pt x="864" y="384"/>
                </a:cubicBezTo>
              </a:path>
            </a:pathLst>
          </a:custGeom>
          <a:noFill/>
          <a:ln w="38100" cap="flat">
            <a:solidFill>
              <a:srgbClr val="3366FF">
                <a:alpha val="69000"/>
              </a:srgbClr>
            </a:solidFill>
            <a:prstDash val="dash"/>
            <a:round/>
            <a:headEnd type="oval"/>
            <a:tailEnd type="oval" w="med" len="med"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68" name="Picture 20" descr="Image_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0888" y="1701084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reeform 23"/>
          <p:cNvSpPr>
            <a:spLocks/>
          </p:cNvSpPr>
          <p:nvPr/>
        </p:nvSpPr>
        <p:spPr bwMode="auto">
          <a:xfrm rot="21231752" flipV="1">
            <a:off x="4568825" y="2566271"/>
            <a:ext cx="2711450" cy="352425"/>
          </a:xfrm>
          <a:custGeom>
            <a:avLst/>
            <a:gdLst>
              <a:gd name="T0" fmla="*/ 0 w 864"/>
              <a:gd name="T1" fmla="*/ 0 h 384"/>
              <a:gd name="T2" fmla="*/ 725804993 w 864"/>
              <a:gd name="T3" fmla="*/ 120967511 h 384"/>
              <a:gd name="T4" fmla="*/ 1572577453 w 864"/>
              <a:gd name="T5" fmla="*/ 483870045 h 384"/>
              <a:gd name="T6" fmla="*/ 2147483647 w 864"/>
              <a:gd name="T7" fmla="*/ 967740089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384"/>
              <a:gd name="T14" fmla="*/ 864 w 86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384">
                <a:moveTo>
                  <a:pt x="0" y="0"/>
                </a:moveTo>
                <a:cubicBezTo>
                  <a:pt x="92" y="8"/>
                  <a:pt x="184" y="16"/>
                  <a:pt x="288" y="48"/>
                </a:cubicBezTo>
                <a:cubicBezTo>
                  <a:pt x="392" y="80"/>
                  <a:pt x="528" y="136"/>
                  <a:pt x="624" y="192"/>
                </a:cubicBezTo>
                <a:cubicBezTo>
                  <a:pt x="720" y="248"/>
                  <a:pt x="824" y="352"/>
                  <a:pt x="864" y="384"/>
                </a:cubicBezTo>
              </a:path>
            </a:pathLst>
          </a:custGeom>
          <a:noFill/>
          <a:ln w="38100" cap="flat">
            <a:solidFill>
              <a:srgbClr val="3366FF">
                <a:alpha val="69000"/>
              </a:srgbClr>
            </a:solidFill>
            <a:prstDash val="dash"/>
            <a:round/>
            <a:headEnd type="oval"/>
            <a:tailEnd type="oval" w="med" len="med"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60" name="Picture 10" descr="radiologist_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3647" y="3881407"/>
            <a:ext cx="599128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7601278" y="4343451"/>
            <a:ext cx="1460172" cy="38102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solidFill>
                  <a:srgbClr val="0066A4"/>
                </a:solidFill>
                <a:latin typeface="+mn-lt"/>
              </a:rPr>
              <a:t>Pediatric </a:t>
            </a:r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radiologist</a:t>
            </a:r>
            <a:endParaRPr lang="en-US" sz="1000" dirty="0">
              <a:solidFill>
                <a:srgbClr val="0066A4"/>
              </a:solidFill>
              <a:latin typeface="+mn-lt"/>
            </a:endParaRPr>
          </a:p>
        </p:txBody>
      </p:sp>
      <p:pic>
        <p:nvPicPr>
          <p:cNvPr id="73" name="Picture 10" descr="radiologist_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6653" y="2042446"/>
            <a:ext cx="59957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13"/>
          <p:cNvSpPr>
            <a:spLocks noChangeArrowheads="1"/>
          </p:cNvSpPr>
          <p:nvPr/>
        </p:nvSpPr>
        <p:spPr bwMode="auto">
          <a:xfrm>
            <a:off x="7570975" y="2495797"/>
            <a:ext cx="1503567" cy="38082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Neuro</a:t>
            </a:r>
            <a:r>
              <a:rPr lang="en-US" sz="1000" dirty="0">
                <a:solidFill>
                  <a:srgbClr val="0066A4"/>
                </a:solidFill>
                <a:latin typeface="+mn-lt"/>
              </a:rPr>
              <a:t>r</a:t>
            </a:r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adiologist</a:t>
            </a:r>
            <a:endParaRPr lang="en-US" sz="1000" dirty="0">
              <a:solidFill>
                <a:srgbClr val="0066A4"/>
              </a:solidFill>
              <a:latin typeface="+mn-lt"/>
            </a:endParaRPr>
          </a:p>
        </p:txBody>
      </p:sp>
      <p:pic>
        <p:nvPicPr>
          <p:cNvPr id="76" name="Picture 10" descr="radiologist_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6650" y="2956847"/>
            <a:ext cx="59957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7573822" y="3422897"/>
            <a:ext cx="1503405" cy="38078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solidFill>
                  <a:srgbClr val="0066A4"/>
                </a:solidFill>
                <a:latin typeface="+mn-lt"/>
              </a:rPr>
              <a:t>MSK </a:t>
            </a:r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radiologist</a:t>
            </a:r>
            <a:endParaRPr lang="en-US" sz="1000" dirty="0">
              <a:solidFill>
                <a:srgbClr val="0066A4"/>
              </a:solidFill>
              <a:latin typeface="+mn-lt"/>
            </a:endParaRPr>
          </a:p>
        </p:txBody>
      </p:sp>
      <p:pic>
        <p:nvPicPr>
          <p:cNvPr id="84" name="Picture 10" descr="radiologist_only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7623255" y="1128047"/>
            <a:ext cx="59936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7512050" y="1572021"/>
            <a:ext cx="1608259" cy="38094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Neuroradiologist</a:t>
            </a:r>
            <a:endParaRPr lang="en-US" sz="1000" dirty="0">
              <a:solidFill>
                <a:srgbClr val="0066A4"/>
              </a:solidFill>
              <a:latin typeface="+mn-lt"/>
            </a:endParaRPr>
          </a:p>
        </p:txBody>
      </p:sp>
      <p:pic>
        <p:nvPicPr>
          <p:cNvPr id="86" name="Picture 10" descr="radiologist_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7060" y="4804697"/>
            <a:ext cx="59936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13"/>
          <p:cNvSpPr>
            <a:spLocks noChangeArrowheads="1"/>
          </p:cNvSpPr>
          <p:nvPr/>
        </p:nvSpPr>
        <p:spPr bwMode="auto">
          <a:xfrm>
            <a:off x="7521478" y="5257851"/>
            <a:ext cx="1611531" cy="38094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Body </a:t>
            </a:r>
            <a:r>
              <a:rPr lang="en-US" sz="1000" dirty="0">
                <a:solidFill>
                  <a:srgbClr val="0066A4"/>
                </a:solidFill>
                <a:latin typeface="+mn-lt"/>
              </a:rPr>
              <a:t>r</a:t>
            </a:r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adiologist</a:t>
            </a:r>
            <a:endParaRPr lang="en-US" sz="1000" dirty="0">
              <a:solidFill>
                <a:srgbClr val="0066A4"/>
              </a:solidFill>
              <a:latin typeface="+mn-lt"/>
            </a:endParaRPr>
          </a:p>
        </p:txBody>
      </p:sp>
      <p:pic>
        <p:nvPicPr>
          <p:cNvPr id="79" name="Picture 21" descr="report_on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1344" y="2129709"/>
            <a:ext cx="1828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1" descr="report_on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7111" y="2197308"/>
            <a:ext cx="1828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1" descr="report_on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786" y="2283033"/>
            <a:ext cx="1828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1" descr="report_on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2346" y="4960221"/>
            <a:ext cx="1828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0" descr="Image_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337921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0" descr="Image_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5653959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0" descr="Image_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5366621"/>
            <a:ext cx="288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19742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en-US" sz="3000" b="1" dirty="0" smtClean="0">
                <a:latin typeface="+mj-lt"/>
                <a:ea typeface="ＭＳ Ｐゴシック" pitchFamily="-107" charset="-128"/>
                <a:cs typeface="Arial" charset="0"/>
              </a:rPr>
              <a:t>Teleradiology</a:t>
            </a:r>
          </a:p>
        </p:txBody>
      </p:sp>
      <p:sp>
        <p:nvSpPr>
          <p:cNvPr id="17419" name="Freeform 23"/>
          <p:cNvSpPr>
            <a:spLocks/>
          </p:cNvSpPr>
          <p:nvPr/>
        </p:nvSpPr>
        <p:spPr bwMode="auto">
          <a:xfrm>
            <a:off x="2063750" y="2129709"/>
            <a:ext cx="2533650" cy="1033462"/>
          </a:xfrm>
          <a:custGeom>
            <a:avLst/>
            <a:gdLst>
              <a:gd name="T0" fmla="*/ 0 w 864"/>
              <a:gd name="T1" fmla="*/ 0 h 384"/>
              <a:gd name="T2" fmla="*/ 2147483647 w 864"/>
              <a:gd name="T3" fmla="*/ 2147483647 h 384"/>
              <a:gd name="T4" fmla="*/ 2147483647 w 864"/>
              <a:gd name="T5" fmla="*/ 2147483647 h 384"/>
              <a:gd name="T6" fmla="*/ 2147483647 w 86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384"/>
              <a:gd name="T14" fmla="*/ 864 w 86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384">
                <a:moveTo>
                  <a:pt x="0" y="0"/>
                </a:moveTo>
                <a:cubicBezTo>
                  <a:pt x="92" y="8"/>
                  <a:pt x="184" y="16"/>
                  <a:pt x="288" y="48"/>
                </a:cubicBezTo>
                <a:cubicBezTo>
                  <a:pt x="392" y="80"/>
                  <a:pt x="528" y="136"/>
                  <a:pt x="624" y="192"/>
                </a:cubicBezTo>
                <a:cubicBezTo>
                  <a:pt x="720" y="248"/>
                  <a:pt x="824" y="352"/>
                  <a:pt x="864" y="384"/>
                </a:cubicBezTo>
              </a:path>
            </a:pathLst>
          </a:custGeom>
          <a:noFill/>
          <a:ln w="38100" cap="flat">
            <a:solidFill>
              <a:srgbClr val="3366FF">
                <a:alpha val="69019"/>
              </a:srgbClr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0" name="Freeform 23"/>
          <p:cNvSpPr>
            <a:spLocks/>
          </p:cNvSpPr>
          <p:nvPr/>
        </p:nvSpPr>
        <p:spPr bwMode="auto">
          <a:xfrm rot="21141272" flipV="1">
            <a:off x="1966913" y="3326684"/>
            <a:ext cx="2535237" cy="1295400"/>
          </a:xfrm>
          <a:custGeom>
            <a:avLst/>
            <a:gdLst>
              <a:gd name="T0" fmla="*/ 0 w 864"/>
              <a:gd name="T1" fmla="*/ 0 h 384"/>
              <a:gd name="T2" fmla="*/ 2147483647 w 864"/>
              <a:gd name="T3" fmla="*/ 2147483647 h 384"/>
              <a:gd name="T4" fmla="*/ 2147483647 w 864"/>
              <a:gd name="T5" fmla="*/ 2147483647 h 384"/>
              <a:gd name="T6" fmla="*/ 2147483647 w 86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384"/>
              <a:gd name="T14" fmla="*/ 864 w 86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384">
                <a:moveTo>
                  <a:pt x="0" y="0"/>
                </a:moveTo>
                <a:cubicBezTo>
                  <a:pt x="92" y="8"/>
                  <a:pt x="184" y="16"/>
                  <a:pt x="288" y="48"/>
                </a:cubicBezTo>
                <a:cubicBezTo>
                  <a:pt x="392" y="80"/>
                  <a:pt x="528" y="136"/>
                  <a:pt x="624" y="192"/>
                </a:cubicBezTo>
                <a:cubicBezTo>
                  <a:pt x="720" y="248"/>
                  <a:pt x="824" y="352"/>
                  <a:pt x="864" y="384"/>
                </a:cubicBezTo>
              </a:path>
            </a:pathLst>
          </a:custGeom>
          <a:noFill/>
          <a:ln w="38100" cap="flat">
            <a:solidFill>
              <a:srgbClr val="3366FF">
                <a:alpha val="69019"/>
              </a:srgbClr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1" name="Freeform 23"/>
          <p:cNvSpPr>
            <a:spLocks/>
          </p:cNvSpPr>
          <p:nvPr/>
        </p:nvSpPr>
        <p:spPr bwMode="auto">
          <a:xfrm flipV="1">
            <a:off x="2063750" y="3239371"/>
            <a:ext cx="2533650" cy="2841625"/>
          </a:xfrm>
          <a:custGeom>
            <a:avLst/>
            <a:gdLst>
              <a:gd name="T0" fmla="*/ 0 w 864"/>
              <a:gd name="T1" fmla="*/ 0 h 384"/>
              <a:gd name="T2" fmla="*/ 2147483647 w 864"/>
              <a:gd name="T3" fmla="*/ 2147483647 h 384"/>
              <a:gd name="T4" fmla="*/ 2147483647 w 864"/>
              <a:gd name="T5" fmla="*/ 2147483647 h 384"/>
              <a:gd name="T6" fmla="*/ 2147483647 w 864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384"/>
              <a:gd name="T14" fmla="*/ 864 w 86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384">
                <a:moveTo>
                  <a:pt x="0" y="0"/>
                </a:moveTo>
                <a:cubicBezTo>
                  <a:pt x="92" y="8"/>
                  <a:pt x="184" y="16"/>
                  <a:pt x="288" y="48"/>
                </a:cubicBezTo>
                <a:cubicBezTo>
                  <a:pt x="392" y="80"/>
                  <a:pt x="528" y="136"/>
                  <a:pt x="624" y="192"/>
                </a:cubicBezTo>
                <a:cubicBezTo>
                  <a:pt x="720" y="248"/>
                  <a:pt x="824" y="352"/>
                  <a:pt x="864" y="384"/>
                </a:cubicBezTo>
              </a:path>
            </a:pathLst>
          </a:custGeom>
          <a:noFill/>
          <a:ln w="38100" cap="flat">
            <a:solidFill>
              <a:srgbClr val="3366FF">
                <a:alpha val="69019"/>
              </a:srgbClr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422" name="Picture 4" descr="Medical_Facility_on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1075" y="1289921"/>
            <a:ext cx="963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6"/>
          <p:cNvSpPr>
            <a:spLocks noChangeArrowheads="1"/>
          </p:cNvSpPr>
          <p:nvPr/>
        </p:nvSpPr>
        <p:spPr bwMode="auto">
          <a:xfrm>
            <a:off x="717550" y="1889996"/>
            <a:ext cx="14478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 smtClean="0">
                <a:solidFill>
                  <a:srgbClr val="0066A4"/>
                </a:solidFill>
                <a:latin typeface="+mn-lt"/>
              </a:rPr>
              <a:t>Hospital 1</a:t>
            </a:r>
            <a:endParaRPr lang="en-US" sz="1200" dirty="0">
              <a:solidFill>
                <a:srgbClr val="0066A4"/>
              </a:solidFill>
              <a:latin typeface="+mn-l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39775" y="3947396"/>
            <a:ext cx="1447800" cy="1012825"/>
            <a:chOff x="838200" y="4762500"/>
            <a:chExt cx="1447800" cy="1012902"/>
          </a:xfrm>
        </p:grpSpPr>
        <p:pic>
          <p:nvPicPr>
            <p:cNvPr id="17462" name="Picture 4" descr="Medical_Facility_onl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92201" y="4762500"/>
              <a:ext cx="96346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3" name="Rectangle 6"/>
            <p:cNvSpPr>
              <a:spLocks noChangeArrowheads="1"/>
            </p:cNvSpPr>
            <p:nvPr/>
          </p:nvSpPr>
          <p:spPr bwMode="auto">
            <a:xfrm>
              <a:off x="838200" y="5394402"/>
              <a:ext cx="1447800" cy="381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rgbClr val="0066A4"/>
                  </a:solidFill>
                  <a:latin typeface="+mn-lt"/>
                </a:rPr>
                <a:t>Hospital 3</a:t>
              </a:r>
              <a:endParaRPr lang="en-US" sz="1200" dirty="0">
                <a:solidFill>
                  <a:srgbClr val="0066A4"/>
                </a:solidFill>
                <a:latin typeface="+mn-lt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39775" y="2575796"/>
            <a:ext cx="1447800" cy="990600"/>
            <a:chOff x="850900" y="3314700"/>
            <a:chExt cx="1447800" cy="990600"/>
          </a:xfrm>
        </p:grpSpPr>
        <p:pic>
          <p:nvPicPr>
            <p:cNvPr id="17460" name="Picture 4" descr="Medical_Facility_onl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92201" y="3314700"/>
              <a:ext cx="96346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61" name="Rectangle 6"/>
            <p:cNvSpPr>
              <a:spLocks noChangeArrowheads="1"/>
            </p:cNvSpPr>
            <p:nvPr/>
          </p:nvSpPr>
          <p:spPr bwMode="auto">
            <a:xfrm>
              <a:off x="850900" y="3924300"/>
              <a:ext cx="1447800" cy="381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rgbClr val="0066A4"/>
                  </a:solidFill>
                  <a:latin typeface="+mn-lt"/>
                </a:rPr>
                <a:t>Hospital 2</a:t>
              </a:r>
              <a:endParaRPr lang="en-US" sz="1200" dirty="0">
                <a:solidFill>
                  <a:srgbClr val="0066A4"/>
                </a:solidFill>
                <a:latin typeface="+mn-lt"/>
              </a:endParaRPr>
            </a:p>
          </p:txBody>
        </p:sp>
      </p:grpSp>
      <p:pic>
        <p:nvPicPr>
          <p:cNvPr id="17431" name="Picture 5" descr="DataCen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2700338"/>
            <a:ext cx="12287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Rectangle 7"/>
          <p:cNvSpPr>
            <a:spLocks noChangeArrowheads="1"/>
          </p:cNvSpPr>
          <p:nvPr/>
        </p:nvSpPr>
        <p:spPr bwMode="auto">
          <a:xfrm>
            <a:off x="3406775" y="3566396"/>
            <a:ext cx="2133600" cy="41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rgbClr val="0066A4"/>
                </a:solidFill>
                <a:latin typeface="+mn-lt"/>
              </a:rPr>
              <a:t>vRad Data Center / PACS / Order Management</a:t>
            </a:r>
          </a:p>
        </p:txBody>
      </p:sp>
      <p:pic>
        <p:nvPicPr>
          <p:cNvPr id="62" name="Picture 2" descr="http://t2.gstatic.com/images?q=tbn:Mviu71QBCnXDYM:http://www.iconarchive.com/icons/devcom/medical/patient-256x256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38" y="1889996"/>
            <a:ext cx="274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http://t2.gstatic.com/images?q=tbn:Mviu71QBCnXDYM:http://www.iconarchive.com/icons/devcom/medical/patient-256x256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38" y="4556996"/>
            <a:ext cx="274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 bwMode="auto">
          <a:xfrm>
            <a:off x="3990975" y="993723"/>
            <a:ext cx="2819400" cy="12772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n-lt"/>
              </a:rPr>
              <a:t>Auto-route </a:t>
            </a:r>
            <a:r>
              <a:rPr lang="en-US" sz="1200" dirty="0">
                <a:latin typeface="+mn-lt"/>
              </a:rPr>
              <a:t>images to </a:t>
            </a:r>
            <a:r>
              <a:rPr lang="en-US" sz="1200" dirty="0" smtClean="0">
                <a:latin typeface="+mn-lt"/>
              </a:rPr>
              <a:t>radiologists on the basis of </a:t>
            </a:r>
            <a:r>
              <a:rPr lang="en-US" sz="1200" dirty="0">
                <a:latin typeface="+mn-lt"/>
              </a:rPr>
              <a:t>subspecialty, demand/capacity, etc. 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Optimizes use of subspecialty radiologists and report </a:t>
            </a:r>
            <a:r>
              <a:rPr lang="en-US" sz="1200" dirty="0" smtClean="0">
                <a:latin typeface="+mn-lt"/>
              </a:rPr>
              <a:t>turnaround </a:t>
            </a:r>
            <a:r>
              <a:rPr lang="en-US" sz="1200" dirty="0">
                <a:latin typeface="+mn-lt"/>
              </a:rPr>
              <a:t>in environment of fluctuating volumes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6096000"/>
            <a:ext cx="9144000" cy="990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3559175" y="2480546"/>
            <a:ext cx="1841500" cy="184785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87375" y="6408021"/>
            <a:ext cx="1752600" cy="346075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Imaging Departments</a:t>
            </a:r>
          </a:p>
        </p:txBody>
      </p:sp>
      <p:pic>
        <p:nvPicPr>
          <p:cNvPr id="67" name="Picture 10" descr="radiologist_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3410" y="5712747"/>
            <a:ext cx="59936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7524532" y="6172251"/>
            <a:ext cx="1611531" cy="38094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solidFill>
                  <a:srgbClr val="0066A4"/>
                </a:solidFill>
                <a:latin typeface="+mn-lt"/>
              </a:rPr>
              <a:t>General </a:t>
            </a:r>
            <a:r>
              <a:rPr lang="en-US" sz="1000" dirty="0" smtClean="0">
                <a:solidFill>
                  <a:srgbClr val="0066A4"/>
                </a:solidFill>
                <a:latin typeface="+mn-lt"/>
              </a:rPr>
              <a:t>radiologist</a:t>
            </a:r>
            <a:endParaRPr lang="en-US" sz="1000" dirty="0">
              <a:solidFill>
                <a:srgbClr val="0066A4"/>
              </a:solidFill>
              <a:latin typeface="+mn-lt"/>
            </a:endParaRPr>
          </a:p>
        </p:txBody>
      </p:sp>
      <p:pic>
        <p:nvPicPr>
          <p:cNvPr id="64" name="Picture 2" descr="http://t2.gstatic.com/images?q=tbn:Mviu71QBCnXDYM:http://www.iconarchive.com/icons/devcom/medical/patient-256x256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38" y="5677771"/>
            <a:ext cx="274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 descr="http://t2.gstatic.com/images?q=tbn:Mviu71QBCnXDYM:http://www.iconarchive.com/icons/devcom/medical/patient-256x256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38" y="5982571"/>
            <a:ext cx="2746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39775" y="5242796"/>
            <a:ext cx="1447800" cy="1104900"/>
            <a:chOff x="838200" y="4838700"/>
            <a:chExt cx="1447800" cy="1104900"/>
          </a:xfrm>
        </p:grpSpPr>
        <p:pic>
          <p:nvPicPr>
            <p:cNvPr id="17458" name="Picture 4" descr="Medical_Facility_onl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92201" y="4838700"/>
              <a:ext cx="96346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9" name="Rectangle 6"/>
            <p:cNvSpPr>
              <a:spLocks noChangeArrowheads="1"/>
            </p:cNvSpPr>
            <p:nvPr/>
          </p:nvSpPr>
          <p:spPr bwMode="auto">
            <a:xfrm>
              <a:off x="838200" y="5562600"/>
              <a:ext cx="1447800" cy="381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 smtClean="0">
                  <a:solidFill>
                    <a:srgbClr val="0066A4"/>
                  </a:solidFill>
                  <a:latin typeface="+mn-lt"/>
                </a:rPr>
                <a:t>Hospital 4</a:t>
              </a:r>
              <a:endParaRPr lang="en-US" sz="1200" dirty="0">
                <a:solidFill>
                  <a:srgbClr val="0066A4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7037E-7 C 0.02188 0.00208 0.04392 0.00417 0.06389 0.01736 C 0.08368 0.03079 0.10122 0.05185 0.11927 0.07917 C 0.13733 0.10648 0.14844 0.16157 0.17205 0.18125 C 0.19549 0.20116 0.22778 0.19907 0.26042 0.19745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33333E-6 C 0.04496 0.0051 0.09028 0.01042 0.12448 -0.03264 C 0.15851 -0.07569 0.17726 -0.21736 0.20486 -0.25856 C 0.23229 -0.29977 0.26094 -0.28981 0.28993 -0.2796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4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6042 0.19745 C 0.27952 0.26875 0.29879 0.34005 0.34775 0.39097 C 0.3967 0.4419 0.4757 0.47245 0.55469 0.50324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625 -0.32732 C 0.29358 -0.37477 0.3309 -0.42199 0.37986 -0.44421 C 0.42899 -0.46644 0.48958 -0.46366 0.55052 -0.460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7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2.22222E-6 C 0.03681 0.0037 0.07361 0.00764 0.11528 -0.02222 C 0.15695 -0.05209 0.17726 -0.13982 0.25 -0.17963 C 0.32275 -0.21945 0.43698 -0.24028 0.55139 -0.26111 " pathEditMode="relative" ptsTypes="aaaA"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86 -0.01134 C 0.06458 -0.00579 0.1342 -0.00023 0.17813 -0.0632 C 0.22188 -0.12616 0.20139 -0.31898 0.25816 -0.38912 C 0.31476 -0.45926 0.41649 -0.47153 0.5184 -0.48357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C -0.11944 0.0331 -0.23871 0.06643 -0.30833 0.11852 C -0.37795 0.1706 -0.37483 0.28703 -0.41805 0.31296 C -0.46128 0.33889 -0.51476 0.30648 -0.56805 0.27407 " pathEditMode="relative" ptsTypes="aaaA">
                                      <p:cBhvr>
                                        <p:cTn id="11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C -0.06459 0.00625 -0.12882 0.01273 -0.18039 0.03333 C -0.23212 0.05393 -0.28021 0.05648 -0.30938 0.12407 C -0.33837 0.19166 -0.31424 0.38819 -0.35486 0.43889 C -0.39566 0.48958 -0.47483 0.45856 -0.55365 0.42778 " pathEditMode="relative" rAng="0" ptsTypes="aaaaA">
                                      <p:cBhvr>
                                        <p:cTn id="11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24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-0.06649 0.0125 -0.13281 0.025 -0.18611 -0.02037 C -0.23941 -0.06574 -0.27587 -0.19884 -0.31944 -0.27222 C -0.36302 -0.3456 -0.40417 -0.42106 -0.44722 -0.46111 C -0.49028 -0.50115 -0.53403 -0.50717 -0.57778 -0.51296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24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61 0.14144 C -0.31268 0.1419 -0.35156 0.14306 -0.38108 0.15463 C -0.41059 0.16621 -0.43368 0.16412 -0.45156 0.21135 C -0.46927 0.2588 -0.46684 0.39885 -0.48802 0.43843 C -0.50955 0.47847 -0.54479 0.46366 -0.57969 0.44954 " pathEditMode="relative" rAng="0" ptsTypes="aaaaA">
                                      <p:cBhvr>
                                        <p:cTn id="1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7420" grpId="0" animBg="1"/>
      <p:bldP spid="17421" grpId="0" animBg="1"/>
      <p:bldP spid="70" grpId="0" animBg="1"/>
      <p:bldP spid="70" grpId="1" animBg="1"/>
      <p:bldP spid="74" grpId="0" animBg="1"/>
      <p:bldP spid="7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79120"/>
          </a:xfrm>
        </p:spPr>
        <p:txBody>
          <a:bodyPr/>
          <a:lstStyle/>
          <a:p>
            <a:r>
              <a:rPr lang="en-US" dirty="0" smtClean="0"/>
              <a:t>Peopleware: OC Application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152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Tier 2 Support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Network specialists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Monitor/maintain client connections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Image management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Monitor transmissions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Troubleshoot DICOM issues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Perform special image editing operations (merge, modify)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Radiologist support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Monitor/troubleshoot radiologist connectivity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Remote login to radiologist systems if needed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Much smaller staff than OC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SRT: Service Restoration Team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After-hours emergency response team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24/7/365 rotating on-call: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Senior technology management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RIS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PACS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Database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Networking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Radiologist support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called, you own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you cannot solve, find someone who can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Escalate as needed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1206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Conclusions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r>
              <a:rPr lang="en-US" sz="800" dirty="0" smtClean="0">
                <a:latin typeface="+mn-lt"/>
              </a:rPr>
              <a:t>jeff.kotula@vrad.com</a:t>
            </a:r>
            <a:endParaRPr lang="en-US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02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Constantly evolving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Volume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Business needs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Specific tools/techniques grow and change over time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Recognizing and dealing with Murphy’s law up-front is critical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Product and software design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Implementation and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Critical to view the system holistically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allow people to do anything manually the system would do automatically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effort put into diagnostics, logging, </a:t>
            </a:r>
            <a:r>
              <a:rPr lang="en-US" dirty="0" smtClean="0"/>
              <a:t>or statistics </a:t>
            </a:r>
            <a:r>
              <a:rPr lang="en-US" dirty="0" smtClean="0"/>
              <a:t>gathering is wasted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Nor unpunished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www.vrad.com</a:t>
            </a:r>
          </a:p>
          <a:p>
            <a:pPr algn="ctr"/>
            <a:endParaRPr lang="en-US" smtClean="0">
              <a:hlinkClick r:id="rId2"/>
            </a:endParaRPr>
          </a:p>
          <a:p>
            <a:pPr algn="ctr"/>
            <a:endParaRPr lang="en-US" dirty="0" smtClean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Jeff.Kotula@vrad.com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jkotula@gmail.com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Teleradiology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Growing demand: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Declining radiologist population, aging patient population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Radiologist specialties (neuro, MSK, pediatrics, etc.)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High number of small hospitals and practices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vRad staffs over 200 radiologists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Scattered throughout US, some in Europe and Asia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Work at home!  Small subset work on-site at client locations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10 hr shifts, 7 days on, 7 off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Data from 7400+ unique sending devices – scanners, other PACS systems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7 million studies annually, one-day record of over 20,000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500 TB of transitory imaging data per year, and growing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Long-term archive offered as well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Average less than 20 minute turnarounds for emergent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Telephone calls for most critical findings – e.g. stroke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Accuracy </a:t>
            </a:r>
            <a:r>
              <a:rPr lang="en-US" sz="1600" dirty="0" smtClean="0"/>
              <a:t>of 99.6%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vRad provides </a:t>
            </a:r>
            <a:r>
              <a:rPr lang="en-US" sz="1600" dirty="0" smtClean="0"/>
              <a:t>both diagnostic and technology services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wide variety of technologies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VPNs to communicate with sending devices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https </a:t>
            </a:r>
            <a:r>
              <a:rPr lang="en-US" dirty="0" smtClean="0"/>
              <a:t>to communicate with radiologists and hospital personnel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Web services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ASP web pages, AJAX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ClickOnce Windows Forms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Silverlight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SQL database, distributed memory caching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Mobile apps (iPhone/iPad)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Windows services, utility programs,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HL7 messaging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Primarily use Microsoft tools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C#, .Net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Javascript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Smattering of other tools and languages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Engineering, DB, QA departments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Hardware infrastructure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Order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Patient identification, symptoms, requested services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This information is subject to regulatory rules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HIPAA, JHACO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</a:t>
            </a:r>
            <a:r>
              <a:rPr lang="en-US" dirty="0" smtClean="0"/>
              <a:t>eport </a:t>
            </a:r>
            <a:r>
              <a:rPr lang="en-US" dirty="0" smtClean="0"/>
              <a:t>text and addendums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Manages faxing back to clients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Other distributions (web, mobile and HL7)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Used as the basis for client billing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Also drives billing reimbursement </a:t>
            </a:r>
            <a:r>
              <a:rPr lang="en-US" dirty="0" smtClean="0"/>
              <a:t>processes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Medicare/Medicaid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Auditability is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Supports ingest of image data into our system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Allows review, quantification of images by radiologists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For image transfer and formatting, DICOM is the industry standard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Digital Imaging and Communications in Medicine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It is a </a:t>
            </a:r>
            <a:r>
              <a:rPr lang="en-US" sz="1400" i="1" dirty="0" smtClean="0"/>
              <a:t>very </a:t>
            </a:r>
            <a:r>
              <a:rPr lang="en-US" sz="1400" dirty="0" smtClean="0"/>
              <a:t>weak standard: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It is not rigorously defined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Most vendors don’t hesitate to violate it</a:t>
            </a:r>
          </a:p>
          <a:p>
            <a:pPr lvl="2">
              <a:buFont typeface="Arial" pitchFamily="34" charset="0"/>
              <a:buChar char="•"/>
            </a:pPr>
            <a:r>
              <a:rPr lang="en-US" sz="1200" dirty="0" smtClean="0"/>
              <a:t>Tool to promote lock-in for their systems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PACS software is considered a class 2 medical device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Class 1: minimal potential for harm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Class 3: implantable devices, life-sustaining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Food and Drug Administration (FDA) oversight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Adds some necessary layers and reviews to our processes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Heavily automated regression testing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Each release requires a full run of all tests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Release every 1.5 months or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2791</Words>
  <Application>Microsoft Office PowerPoint</Application>
  <PresentationFormat>On-screen Show (4:3)</PresentationFormat>
  <Paragraphs>750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Strategies for 24/7/365 SaaS    Jeff Kotula Principal Software Engineer  jeff.kotula@vrad.com</vt:lpstr>
      <vt:lpstr>Agenda</vt:lpstr>
      <vt:lpstr>Slide 3</vt:lpstr>
      <vt:lpstr>Teleradiology</vt:lpstr>
      <vt:lpstr>Teleradiology</vt:lpstr>
      <vt:lpstr>Teleradiology</vt:lpstr>
      <vt:lpstr>vRad</vt:lpstr>
      <vt:lpstr>RIS</vt:lpstr>
      <vt:lpstr>PACS</vt:lpstr>
      <vt:lpstr>Basic vRad Workflow</vt:lpstr>
      <vt:lpstr>Slide 11</vt:lpstr>
      <vt:lpstr>Challenges in our Environment</vt:lpstr>
      <vt:lpstr>Challenges in our Environment</vt:lpstr>
      <vt:lpstr>Slide 14</vt:lpstr>
      <vt:lpstr>General Approach</vt:lpstr>
      <vt:lpstr>Rules of Thumb</vt:lpstr>
      <vt:lpstr>Slide 17</vt:lpstr>
      <vt:lpstr>Hardware</vt:lpstr>
      <vt:lpstr>Hardware</vt:lpstr>
      <vt:lpstr>Hardware</vt:lpstr>
      <vt:lpstr>Slide 21</vt:lpstr>
      <vt:lpstr>System Design</vt:lpstr>
      <vt:lpstr>System Design</vt:lpstr>
      <vt:lpstr>System Design</vt:lpstr>
      <vt:lpstr>System Design</vt:lpstr>
      <vt:lpstr>System Design</vt:lpstr>
      <vt:lpstr>System Design</vt:lpstr>
      <vt:lpstr>Opinion Sidebar</vt:lpstr>
      <vt:lpstr>System Design</vt:lpstr>
      <vt:lpstr>Opinion Sidebar</vt:lpstr>
      <vt:lpstr>System Design</vt:lpstr>
      <vt:lpstr>System Design</vt:lpstr>
      <vt:lpstr>Observation Sidebar</vt:lpstr>
      <vt:lpstr>System Design</vt:lpstr>
      <vt:lpstr>System Design</vt:lpstr>
      <vt:lpstr>System Design</vt:lpstr>
      <vt:lpstr>System Design</vt:lpstr>
      <vt:lpstr>System Design</vt:lpstr>
      <vt:lpstr>Opinion Sidebar</vt:lpstr>
      <vt:lpstr>System Design</vt:lpstr>
      <vt:lpstr>System Design</vt:lpstr>
      <vt:lpstr>System Design</vt:lpstr>
      <vt:lpstr>System Design</vt:lpstr>
      <vt:lpstr>Slide 44</vt:lpstr>
      <vt:lpstr>Downtime</vt:lpstr>
      <vt:lpstr>Downtime</vt:lpstr>
      <vt:lpstr>Downtime</vt:lpstr>
      <vt:lpstr>Slide 48</vt:lpstr>
      <vt:lpstr>Peopleware</vt:lpstr>
      <vt:lpstr>Peopleware: OC Application</vt:lpstr>
      <vt:lpstr>Peopleware</vt:lpstr>
      <vt:lpstr>Peopleware</vt:lpstr>
      <vt:lpstr>Slide 53</vt:lpstr>
      <vt:lpstr>Conclusions</vt:lpstr>
      <vt:lpstr>Thanks</vt:lpstr>
    </vt:vector>
  </TitlesOfParts>
  <Company>Zimmer Madich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Holly Hillstrom</dc:creator>
  <cp:lastModifiedBy>Windows User</cp:lastModifiedBy>
  <cp:revision>607</cp:revision>
  <cp:lastPrinted>2009-10-05T21:36:14Z</cp:lastPrinted>
  <dcterms:created xsi:type="dcterms:W3CDTF">2009-10-05T18:46:24Z</dcterms:created>
  <dcterms:modified xsi:type="dcterms:W3CDTF">2011-04-13T20:10:19Z</dcterms:modified>
</cp:coreProperties>
</file>