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gif" ContentType="image/gif"/>
  <Default Extension="vml" ContentType="application/vnd.openxmlformats-officedocument.vmlDrawing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307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8" r:id="rId51"/>
    <p:sldId id="310" r:id="rId52"/>
    <p:sldId id="309" r:id="rId5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barChart>
        <c:barDir val="col"/>
        <c:grouping val="stacked"/>
        <c:ser>
          <c:idx val="0"/>
          <c:order val="0"/>
          <c:tx>
            <c:strRef>
              <c:f>Blad1!$B$10</c:f>
              <c:strCache>
                <c:ptCount val="1"/>
                <c:pt idx="0">
                  <c:v>QuickCheck</c:v>
                </c:pt>
              </c:strCache>
            </c:strRef>
          </c:tx>
          <c:val>
            <c:numRef>
              <c:f>Blad1!$B$11:$B$22</c:f>
              <c:numCache>
                <c:formatCode>General</c:formatCode>
                <c:ptCount val="12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er>
          <c:idx val="1"/>
          <c:order val="1"/>
          <c:tx>
            <c:strRef>
              <c:f>Blad1!$C$10</c:f>
              <c:strCache>
                <c:ptCount val="1"/>
                <c:pt idx="0">
                  <c:v>Hunit</c:v>
                </c:pt>
              </c:strCache>
            </c:strRef>
          </c:tx>
          <c:val>
            <c:numRef>
              <c:f>Blad1!$C$11:$C$22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overlap val="100"/>
        <c:axId val="128612224"/>
        <c:axId val="128613760"/>
      </c:barChart>
      <c:catAx>
        <c:axId val="128612224"/>
        <c:scaling>
          <c:orientation val="minMax"/>
        </c:scaling>
        <c:axPos val="b"/>
        <c:tickLblPos val="nextTo"/>
        <c:crossAx val="128613760"/>
        <c:crosses val="autoZero"/>
        <c:auto val="1"/>
        <c:lblAlgn val="ctr"/>
        <c:lblOffset val="100"/>
      </c:catAx>
      <c:valAx>
        <c:axId val="128613760"/>
        <c:scaling>
          <c:orientation val="minMax"/>
        </c:scaling>
        <c:axPos val="l"/>
        <c:majorGridlines/>
        <c:numFmt formatCode="General" sourceLinked="1"/>
        <c:tickLblPos val="nextTo"/>
        <c:crossAx val="1286122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2800"/>
      </a:pPr>
      <a:endParaRPr lang="sv-SE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68F81-E948-4410-86D7-2A8F1952F1C7}" type="datetimeFigureOut">
              <a:rPr lang="sv-SE" smtClean="0"/>
              <a:pPr/>
              <a:t>2011-04-12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C3E4F-50B8-4012-B7FD-68FAF26CF6D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E4F-50B8-4012-B7FD-68FAF26CF6D1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10</a:t>
            </a:fld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11</a:t>
            </a:fld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12</a:t>
            </a:fld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13</a:t>
            </a:fld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E4F-50B8-4012-B7FD-68FAF26CF6D1}" type="slidenum">
              <a:rPr lang="sv-SE" smtClean="0"/>
              <a:pPr/>
              <a:t>14</a:t>
            </a:fld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15</a:t>
            </a:fld>
            <a:endParaRPr lang="sv-S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17</a:t>
            </a:fld>
            <a:endParaRPr lang="sv-S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18</a:t>
            </a:fld>
            <a:endParaRPr lang="sv-S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19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8435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smtClean="0"/>
          </a:p>
        </p:txBody>
      </p:sp>
      <p:sp>
        <p:nvSpPr>
          <p:cNvPr id="18436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9D070-67F3-43A4-9BEF-F1F64E7EE247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20</a:t>
            </a:fld>
            <a:endParaRPr lang="sv-S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E4F-50B8-4012-B7FD-68FAF26CF6D1}" type="slidenum">
              <a:rPr lang="sv-SE" smtClean="0"/>
              <a:pPr/>
              <a:t>21</a:t>
            </a:fld>
            <a:endParaRPr lang="sv-S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22</a:t>
            </a:fld>
            <a:endParaRPr lang="sv-S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23</a:t>
            </a:fld>
            <a:endParaRPr lang="sv-S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E4F-50B8-4012-B7FD-68FAF26CF6D1}" type="slidenum">
              <a:rPr lang="sv-SE" smtClean="0"/>
              <a:pPr/>
              <a:t>24</a:t>
            </a:fld>
            <a:endParaRPr lang="sv-S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E4F-50B8-4012-B7FD-68FAF26CF6D1}" type="slidenum">
              <a:rPr lang="sv-SE" smtClean="0"/>
              <a:pPr/>
              <a:t>25</a:t>
            </a:fld>
            <a:endParaRPr lang="sv-S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E4F-50B8-4012-B7FD-68FAF26CF6D1}" type="slidenum">
              <a:rPr lang="sv-SE" smtClean="0"/>
              <a:pPr/>
              <a:t>26</a:t>
            </a:fld>
            <a:endParaRPr lang="sv-S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E4F-50B8-4012-B7FD-68FAF26CF6D1}" type="slidenum">
              <a:rPr lang="sv-SE" smtClean="0"/>
              <a:pPr/>
              <a:t>27</a:t>
            </a:fld>
            <a:endParaRPr lang="sv-S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E4F-50B8-4012-B7FD-68FAF26CF6D1}" type="slidenum">
              <a:rPr lang="sv-SE" smtClean="0"/>
              <a:pPr/>
              <a:t>28</a:t>
            </a:fld>
            <a:endParaRPr lang="sv-S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29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E4F-50B8-4012-B7FD-68FAF26CF6D1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30</a:t>
            </a:fld>
            <a:endParaRPr lang="sv-S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31</a:t>
            </a:fld>
            <a:endParaRPr lang="sv-S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32</a:t>
            </a:fld>
            <a:endParaRPr lang="sv-S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33</a:t>
            </a:fld>
            <a:endParaRPr lang="sv-S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34</a:t>
            </a:fld>
            <a:endParaRPr lang="sv-S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35</a:t>
            </a:fld>
            <a:endParaRPr lang="sv-S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36</a:t>
            </a:fld>
            <a:endParaRPr lang="sv-S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E4F-50B8-4012-B7FD-68FAF26CF6D1}" type="slidenum">
              <a:rPr lang="sv-SE" smtClean="0"/>
              <a:pPr/>
              <a:t>37</a:t>
            </a:fld>
            <a:endParaRPr lang="sv-S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8B8EA-7649-4F48-B321-5F0E4C2E6415}" type="slidenum">
              <a:rPr lang="sv-SE" smtClean="0"/>
              <a:pPr/>
              <a:t>38</a:t>
            </a:fld>
            <a:endParaRPr lang="sv-S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39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AC689-1CDC-4538-853A-8C09BCFE80A7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40</a:t>
            </a:fld>
            <a:endParaRPr lang="sv-S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41</a:t>
            </a:fld>
            <a:endParaRPr lang="sv-S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42</a:t>
            </a:fld>
            <a:endParaRPr lang="sv-SE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43</a:t>
            </a:fld>
            <a:endParaRPr lang="sv-SE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44</a:t>
            </a:fld>
            <a:endParaRPr lang="sv-SE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45</a:t>
            </a:fld>
            <a:endParaRPr lang="sv-SE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46</a:t>
            </a:fld>
            <a:endParaRPr lang="sv-SE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47</a:t>
            </a:fld>
            <a:endParaRPr lang="sv-S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48</a:t>
            </a:fld>
            <a:endParaRPr lang="sv-SE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23D65-E9D7-49E5-BC37-CBDECE98228E}" type="slidenum">
              <a:rPr lang="sv-SE" smtClean="0"/>
              <a:pPr/>
              <a:t>49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E4F-50B8-4012-B7FD-68FAF26CF6D1}" type="slidenum">
              <a:rPr lang="sv-SE" smtClean="0"/>
              <a:pPr/>
              <a:t>50</a:t>
            </a:fld>
            <a:endParaRPr lang="sv-SE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E4F-50B8-4012-B7FD-68FAF26CF6D1}" type="slidenum">
              <a:rPr lang="sv-SE" smtClean="0"/>
              <a:pPr/>
              <a:t>51</a:t>
            </a:fld>
            <a:endParaRPr lang="sv-SE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E4F-50B8-4012-B7FD-68FAF26CF6D1}" type="slidenum">
              <a:rPr lang="sv-SE" smtClean="0"/>
              <a:pPr/>
              <a:t>52</a:t>
            </a:fld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2F88B-E3CB-4885-A9F1-EE0DB8CA8F8C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2F88B-E3CB-4885-A9F1-EE0DB8CA8F8C}" type="slidenum">
              <a:rPr lang="sv-SE" smtClean="0"/>
              <a:pPr/>
              <a:t>7</a:t>
            </a:fld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8</a:t>
            </a:fld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793FE-D5BE-47FC-93F1-7F5F7CCC02D3}" type="slidenum">
              <a:rPr lang="sv-SE" smtClean="0"/>
              <a:pPr/>
              <a:t>9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6E6-184A-4F69-8FA3-9DD97999F921}" type="datetimeFigureOut">
              <a:rPr lang="sv-SE" smtClean="0"/>
              <a:pPr/>
              <a:t>2011-04-12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A40D-9EE2-43AE-ABB8-6CC74204B17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6E6-184A-4F69-8FA3-9DD97999F921}" type="datetimeFigureOut">
              <a:rPr lang="sv-SE" smtClean="0"/>
              <a:pPr/>
              <a:t>2011-04-12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A40D-9EE2-43AE-ABB8-6CC74204B17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6E6-184A-4F69-8FA3-9DD97999F921}" type="datetimeFigureOut">
              <a:rPr lang="sv-SE" smtClean="0"/>
              <a:pPr/>
              <a:t>2011-04-12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A40D-9EE2-43AE-ABB8-6CC74204B17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6E6-184A-4F69-8FA3-9DD97999F921}" type="datetimeFigureOut">
              <a:rPr lang="sv-SE" smtClean="0"/>
              <a:pPr/>
              <a:t>2011-04-12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A40D-9EE2-43AE-ABB8-6CC74204B17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6E6-184A-4F69-8FA3-9DD97999F921}" type="datetimeFigureOut">
              <a:rPr lang="sv-SE" smtClean="0"/>
              <a:pPr/>
              <a:t>2011-04-12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A40D-9EE2-43AE-ABB8-6CC74204B17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6E6-184A-4F69-8FA3-9DD97999F921}" type="datetimeFigureOut">
              <a:rPr lang="sv-SE" smtClean="0"/>
              <a:pPr/>
              <a:t>2011-04-12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A40D-9EE2-43AE-ABB8-6CC74204B17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6E6-184A-4F69-8FA3-9DD97999F921}" type="datetimeFigureOut">
              <a:rPr lang="sv-SE" smtClean="0"/>
              <a:pPr/>
              <a:t>2011-04-12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A40D-9EE2-43AE-ABB8-6CC74204B17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6E6-184A-4F69-8FA3-9DD97999F921}" type="datetimeFigureOut">
              <a:rPr lang="sv-SE" smtClean="0"/>
              <a:pPr/>
              <a:t>2011-04-12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A40D-9EE2-43AE-ABB8-6CC74204B17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6E6-184A-4F69-8FA3-9DD97999F921}" type="datetimeFigureOut">
              <a:rPr lang="sv-SE" smtClean="0"/>
              <a:pPr/>
              <a:t>2011-04-12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A40D-9EE2-43AE-ABB8-6CC74204B17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6E6-184A-4F69-8FA3-9DD97999F921}" type="datetimeFigureOut">
              <a:rPr lang="sv-SE" smtClean="0"/>
              <a:pPr/>
              <a:t>2011-04-12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A40D-9EE2-43AE-ABB8-6CC74204B17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6E6-184A-4F69-8FA3-9DD97999F921}" type="datetimeFigureOut">
              <a:rPr lang="sv-SE" smtClean="0"/>
              <a:pPr/>
              <a:t>2011-04-12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A40D-9EE2-43AE-ABB8-6CC74204B17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3C6E6-184A-4F69-8FA3-9DD97999F921}" type="datetimeFigureOut">
              <a:rPr lang="sv-SE" smtClean="0"/>
              <a:pPr/>
              <a:t>2011-04-12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9A40D-9EE2-43AE-ABB8-6CC74204B17B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51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viq.com/" TargetMode="Externa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Property-Based</a:t>
            </a:r>
            <a:r>
              <a:rPr lang="sv-SE" dirty="0" smtClean="0"/>
              <a:t> Testing with </a:t>
            </a:r>
            <a:r>
              <a:rPr lang="sv-SE" dirty="0" err="1" smtClean="0"/>
              <a:t>QuickCheck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John Hughes</a:t>
            </a:r>
            <a:endParaRPr lang="sv-SE" dirty="0"/>
          </a:p>
        </p:txBody>
      </p:sp>
      <p:pic>
        <p:nvPicPr>
          <p:cNvPr id="1026" name="Picture 2" descr="C:\Users\John Hughes\Desktop\Archive\chalmers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013176"/>
            <a:ext cx="3240361" cy="629011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941168"/>
            <a:ext cx="25812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Back to the tests…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251520" y="1772816"/>
            <a:ext cx="87129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base64_encode(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Config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when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is_list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Config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) -&gt;</a:t>
            </a: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%%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Two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pads</a:t>
            </a:r>
            <a:endParaRPr lang="sv-SE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&lt;&lt;"QWxhZGRpbjpvcGVuIHNlc2FtZQ=="&gt;&gt; =</a:t>
            </a:r>
          </a:p>
          <a:p>
            <a:r>
              <a:rPr lang="sv-SE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  base64:encode("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Aladdin:open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sesame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"),</a:t>
            </a:r>
          </a:p>
          <a:p>
            <a:endParaRPr lang="sv-SE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%% One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pad</a:t>
            </a:r>
            <a:endParaRPr lang="sv-SE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&lt;&lt;"SGVsbG8gV29ybGQ="&gt;&gt; = base64:encode(&lt;&lt;"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Hello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 World"&gt;&gt;),</a:t>
            </a:r>
          </a:p>
          <a:p>
            <a:endParaRPr lang="sv-SE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%% No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pad</a:t>
            </a:r>
            <a:endParaRPr lang="sv-SE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"QWxhZGRpbjpvcGVuIHNlc2Ft" = </a:t>
            </a: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	  base64:encode_to_string("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Aladdin:open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 sesam"),</a:t>
            </a:r>
          </a:p>
          <a:p>
            <a:endParaRPr lang="sv-SE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 "MDEyMzQ1Njc4OSFAIzBeJiooKTs6PD4sLiBbXXt9" =</a:t>
            </a: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	  base64:encode_to_string(</a:t>
            </a:r>
          </a:p>
          <a:p>
            <a:r>
              <a:rPr lang="sv-SE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	&lt;&lt;"0123456789!@#0^&amp;*();:&lt;&gt;,. []{}"&gt;&gt;),</a:t>
            </a: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ok.</a:t>
            </a:r>
          </a:p>
          <a:p>
            <a:endParaRPr lang="sv-SE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undad rektangulär 6"/>
          <p:cNvSpPr/>
          <p:nvPr/>
        </p:nvSpPr>
        <p:spPr>
          <a:xfrm>
            <a:off x="6588224" y="1196752"/>
            <a:ext cx="2304256" cy="1584176"/>
          </a:xfrm>
          <a:prstGeom prst="wedgeRoundRectCallout">
            <a:avLst>
              <a:gd name="adj1" fmla="val -92374"/>
              <a:gd name="adj2" fmla="val 2754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Where</a:t>
            </a:r>
            <a:r>
              <a:rPr lang="sv-SE" sz="2800" dirty="0" smtClean="0"/>
              <a:t> </a:t>
            </a:r>
            <a:r>
              <a:rPr lang="sv-SE" sz="2800" dirty="0" err="1" smtClean="0"/>
              <a:t>did</a:t>
            </a:r>
            <a:r>
              <a:rPr lang="sv-SE" sz="2800" dirty="0" smtClean="0"/>
              <a:t> </a:t>
            </a:r>
            <a:r>
              <a:rPr lang="sv-SE" sz="2800" dirty="0" err="1" smtClean="0"/>
              <a:t>these</a:t>
            </a:r>
            <a:r>
              <a:rPr lang="sv-SE" sz="2800" dirty="0" smtClean="0"/>
              <a:t> come from?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Possibilities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Someone</a:t>
            </a:r>
            <a:r>
              <a:rPr lang="sv-SE" dirty="0" smtClean="0"/>
              <a:t> </a:t>
            </a:r>
            <a:r>
              <a:rPr lang="sv-SE" dirty="0" err="1" smtClean="0"/>
              <a:t>converted</a:t>
            </a:r>
            <a:r>
              <a:rPr lang="sv-SE" dirty="0" smtClean="0"/>
              <a:t> the data by hand</a:t>
            </a:r>
          </a:p>
          <a:p>
            <a:endParaRPr lang="sv-SE" dirty="0" smtClean="0"/>
          </a:p>
          <a:p>
            <a:r>
              <a:rPr lang="sv-SE" dirty="0" smtClean="0"/>
              <a:t>Another base64 </a:t>
            </a:r>
            <a:r>
              <a:rPr lang="sv-SE" dirty="0" err="1" smtClean="0"/>
              <a:t>encoder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The same base64 </a:t>
            </a:r>
            <a:r>
              <a:rPr lang="sv-SE" dirty="0" err="1" smtClean="0"/>
              <a:t>encoder</a:t>
            </a:r>
            <a:r>
              <a:rPr lang="sv-SE" dirty="0" smtClean="0"/>
              <a:t>!</a:t>
            </a:r>
          </a:p>
          <a:p>
            <a:pPr lvl="1"/>
            <a:r>
              <a:rPr lang="sv-SE" dirty="0" err="1" smtClean="0"/>
              <a:t>Only</a:t>
            </a:r>
            <a:r>
              <a:rPr lang="sv-SE" dirty="0" smtClean="0"/>
              <a:t> tests that </a:t>
            </a:r>
            <a:r>
              <a:rPr lang="sv-SE" dirty="0" err="1" smtClean="0"/>
              <a:t>changes</a:t>
            </a:r>
            <a:r>
              <a:rPr lang="sv-SE" dirty="0" smtClean="0"/>
              <a:t> </a:t>
            </a:r>
            <a:r>
              <a:rPr lang="sv-SE" dirty="0" err="1" smtClean="0"/>
              <a:t>don’t</a:t>
            </a:r>
            <a:r>
              <a:rPr lang="sv-SE" dirty="0" smtClean="0"/>
              <a:t> </a:t>
            </a:r>
            <a:r>
              <a:rPr lang="sv-SE" dirty="0" err="1" smtClean="0"/>
              <a:t>affect</a:t>
            </a:r>
            <a:r>
              <a:rPr lang="sv-SE" dirty="0" smtClean="0"/>
              <a:t> the </a:t>
            </a:r>
            <a:r>
              <a:rPr lang="sv-SE" dirty="0" err="1" smtClean="0"/>
              <a:t>result</a:t>
            </a:r>
            <a:r>
              <a:rPr lang="sv-SE" dirty="0" smtClean="0"/>
              <a:t>, not that the </a:t>
            </a:r>
            <a:r>
              <a:rPr lang="sv-SE" dirty="0" err="1" smtClean="0"/>
              <a:t>result</a:t>
            </a:r>
            <a:r>
              <a:rPr lang="sv-SE" dirty="0" smtClean="0"/>
              <a:t> is right</a:t>
            </a:r>
            <a:endParaRPr lang="sv-SE" dirty="0"/>
          </a:p>
        </p:txBody>
      </p:sp>
      <p:sp>
        <p:nvSpPr>
          <p:cNvPr id="4" name="Rundad rektangulär 3"/>
          <p:cNvSpPr/>
          <p:nvPr/>
        </p:nvSpPr>
        <p:spPr>
          <a:xfrm>
            <a:off x="5580112" y="1340768"/>
            <a:ext cx="2880320" cy="1296144"/>
          </a:xfrm>
          <a:prstGeom prst="wedgeRoundRectCallout">
            <a:avLst>
              <a:gd name="adj1" fmla="val -61075"/>
              <a:gd name="adj2" fmla="val 8038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Use</a:t>
            </a:r>
            <a:r>
              <a:rPr lang="sv-SE" sz="2800" dirty="0" smtClean="0"/>
              <a:t> the </a:t>
            </a:r>
            <a:r>
              <a:rPr lang="sv-SE" sz="2800" dirty="0" err="1" smtClean="0"/>
              <a:t>other</a:t>
            </a:r>
            <a:r>
              <a:rPr lang="sv-SE" sz="2800" dirty="0" smtClean="0"/>
              <a:t> </a:t>
            </a:r>
            <a:r>
              <a:rPr lang="sv-SE" sz="2800" dirty="0" err="1" smtClean="0"/>
              <a:t>encoder</a:t>
            </a:r>
            <a:r>
              <a:rPr lang="sv-SE" sz="2800" dirty="0" smtClean="0"/>
              <a:t> as an </a:t>
            </a:r>
            <a:r>
              <a:rPr lang="sv-SE" sz="2800" dirty="0" err="1" smtClean="0"/>
              <a:t>oracle</a:t>
            </a:r>
            <a:endParaRPr lang="sv-SE" sz="2800" dirty="0"/>
          </a:p>
        </p:txBody>
      </p:sp>
      <p:sp>
        <p:nvSpPr>
          <p:cNvPr id="5" name="Rundad rektangulär 4"/>
          <p:cNvSpPr/>
          <p:nvPr/>
        </p:nvSpPr>
        <p:spPr>
          <a:xfrm>
            <a:off x="5580112" y="3140968"/>
            <a:ext cx="2880320" cy="2304256"/>
          </a:xfrm>
          <a:prstGeom prst="wedgeRoundRectCallout">
            <a:avLst>
              <a:gd name="adj1" fmla="val -69124"/>
              <a:gd name="adj2" fmla="val 1076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Use</a:t>
            </a:r>
            <a:r>
              <a:rPr lang="sv-SE" sz="2800" dirty="0" smtClean="0"/>
              <a:t> an </a:t>
            </a:r>
            <a:r>
              <a:rPr lang="sv-SE" sz="2800" dirty="0" err="1" smtClean="0"/>
              <a:t>old</a:t>
            </a:r>
            <a:r>
              <a:rPr lang="sv-SE" sz="2800" dirty="0" smtClean="0"/>
              <a:t> version (or a </a:t>
            </a:r>
            <a:r>
              <a:rPr lang="sv-SE" sz="2800" dirty="0" err="1" smtClean="0"/>
              <a:t>simpler</a:t>
            </a:r>
            <a:r>
              <a:rPr lang="sv-SE" sz="2800" dirty="0" smtClean="0"/>
              <a:t> version) as an </a:t>
            </a:r>
            <a:r>
              <a:rPr lang="sv-SE" sz="2800" dirty="0" err="1" smtClean="0"/>
              <a:t>oracle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Round-trip</a:t>
            </a:r>
            <a:r>
              <a:rPr lang="sv-SE" dirty="0" smtClean="0"/>
              <a:t> </a:t>
            </a:r>
            <a:r>
              <a:rPr lang="sv-SE" dirty="0" err="1" smtClean="0"/>
              <a:t>Properties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sz="3600" b="1" dirty="0" smtClean="0"/>
          </a:p>
          <a:p>
            <a:pPr>
              <a:buNone/>
            </a:pPr>
            <a:r>
              <a:rPr lang="sv-SE" sz="3600" b="1" dirty="0" err="1" smtClean="0"/>
              <a:t>What</a:t>
            </a:r>
            <a:r>
              <a:rPr lang="sv-SE" sz="3600" b="1" dirty="0" smtClean="0"/>
              <a:t> </a:t>
            </a:r>
            <a:r>
              <a:rPr lang="sv-SE" sz="3600" b="1" dirty="0" err="1" smtClean="0"/>
              <a:t>does</a:t>
            </a:r>
            <a:r>
              <a:rPr lang="sv-SE" sz="3600" b="1" dirty="0" smtClean="0"/>
              <a:t> this test?</a:t>
            </a:r>
          </a:p>
          <a:p>
            <a:r>
              <a:rPr lang="sv-SE" b="1" dirty="0" smtClean="0"/>
              <a:t>NOT</a:t>
            </a:r>
            <a:r>
              <a:rPr lang="sv-SE" dirty="0" smtClean="0"/>
              <a:t> a </a:t>
            </a:r>
            <a:r>
              <a:rPr lang="sv-SE" dirty="0" err="1" smtClean="0"/>
              <a:t>complete</a:t>
            </a:r>
            <a:r>
              <a:rPr lang="sv-SE" dirty="0" smtClean="0"/>
              <a:t> test—</a:t>
            </a:r>
            <a:r>
              <a:rPr lang="sv-SE" dirty="0" err="1" smtClean="0"/>
              <a:t>will</a:t>
            </a:r>
            <a:r>
              <a:rPr lang="sv-SE" dirty="0" smtClean="0"/>
              <a:t> not </a:t>
            </a:r>
            <a:r>
              <a:rPr lang="sv-SE" dirty="0" err="1" smtClean="0"/>
              <a:t>find</a:t>
            </a:r>
            <a:r>
              <a:rPr lang="sv-SE" dirty="0" smtClean="0"/>
              <a:t> a </a:t>
            </a:r>
            <a:r>
              <a:rPr lang="sv-SE" dirty="0" err="1" smtClean="0"/>
              <a:t>consistent</a:t>
            </a:r>
            <a:r>
              <a:rPr lang="sv-SE" dirty="0" smtClean="0"/>
              <a:t> </a:t>
            </a:r>
            <a:r>
              <a:rPr lang="sv-SE" dirty="0" err="1" smtClean="0"/>
              <a:t>misunderstanding</a:t>
            </a:r>
            <a:r>
              <a:rPr lang="sv-SE" dirty="0" smtClean="0"/>
              <a:t> of base64</a:t>
            </a:r>
          </a:p>
          <a:p>
            <a:r>
              <a:rPr lang="sv-SE" b="1" dirty="0" smtClean="0"/>
              <a:t>WILL</a:t>
            </a:r>
            <a:r>
              <a:rPr lang="sv-SE" dirty="0" smtClean="0"/>
              <a:t> </a:t>
            </a:r>
            <a:r>
              <a:rPr lang="sv-SE" dirty="0" err="1" smtClean="0"/>
              <a:t>find</a:t>
            </a:r>
            <a:r>
              <a:rPr lang="sv-SE" dirty="0" smtClean="0"/>
              <a:t> </a:t>
            </a:r>
            <a:r>
              <a:rPr lang="sv-SE" dirty="0" err="1" smtClean="0"/>
              <a:t>mistakes</a:t>
            </a:r>
            <a:r>
              <a:rPr lang="sv-SE" dirty="0" smtClean="0"/>
              <a:t> in </a:t>
            </a:r>
            <a:r>
              <a:rPr lang="sv-SE" dirty="0" err="1" smtClean="0"/>
              <a:t>encoder</a:t>
            </a:r>
            <a:r>
              <a:rPr lang="sv-SE" dirty="0" smtClean="0"/>
              <a:t> or </a:t>
            </a:r>
            <a:r>
              <a:rPr lang="sv-SE" dirty="0" err="1" smtClean="0"/>
              <a:t>decoder</a:t>
            </a:r>
            <a:endParaRPr lang="sv-SE" dirty="0" smtClean="0"/>
          </a:p>
          <a:p>
            <a:pPr>
              <a:buNone/>
            </a:pPr>
            <a:r>
              <a:rPr lang="sv-SE" sz="3600" b="1" dirty="0" smtClean="0"/>
              <a:t>Simple </a:t>
            </a:r>
            <a:r>
              <a:rPr lang="sv-SE" sz="3600" b="1" dirty="0" err="1" smtClean="0"/>
              <a:t>properties</a:t>
            </a:r>
            <a:r>
              <a:rPr lang="sv-SE" sz="3600" b="1" dirty="0" smtClean="0"/>
              <a:t> </a:t>
            </a:r>
            <a:r>
              <a:rPr lang="sv-SE" sz="3600" b="1" dirty="0" err="1" smtClean="0"/>
              <a:t>find</a:t>
            </a:r>
            <a:r>
              <a:rPr lang="sv-SE" sz="3600" b="1" dirty="0" smtClean="0"/>
              <a:t> a </a:t>
            </a:r>
            <a:r>
              <a:rPr lang="sv-SE" sz="3600" b="1" dirty="0" err="1" smtClean="0"/>
              <a:t>lot</a:t>
            </a:r>
            <a:r>
              <a:rPr lang="sv-SE" sz="3600" b="1" dirty="0" smtClean="0"/>
              <a:t> of </a:t>
            </a:r>
            <a:r>
              <a:rPr lang="sv-SE" sz="3600" b="1" dirty="0" err="1" smtClean="0"/>
              <a:t>bugs</a:t>
            </a:r>
            <a:r>
              <a:rPr lang="sv-SE" sz="3600" b="1" dirty="0" smtClean="0"/>
              <a:t>!</a:t>
            </a:r>
            <a:endParaRPr lang="sv-SE" sz="3600" b="1" dirty="0"/>
          </a:p>
        </p:txBody>
      </p:sp>
      <p:sp>
        <p:nvSpPr>
          <p:cNvPr id="4" name="textruta 3"/>
          <p:cNvSpPr txBox="1"/>
          <p:nvPr/>
        </p:nvSpPr>
        <p:spPr>
          <a:xfrm>
            <a:off x="539552" y="1556792"/>
            <a:ext cx="8064896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prop_encode_decode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() -&gt;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?FORALL(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L,list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choose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(0,255)),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  base64:decode(base64:encode(L))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    == 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list_to_binary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(L)).</a:t>
            </a:r>
            <a:endParaRPr lang="sv-SE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påtvinklad 3"/>
          <p:cNvSpPr/>
          <p:nvPr/>
        </p:nvSpPr>
        <p:spPr>
          <a:xfrm rot="5400000">
            <a:off x="2303748" y="2384884"/>
            <a:ext cx="3816424" cy="36004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Uppåtvinklad 4"/>
          <p:cNvSpPr/>
          <p:nvPr/>
        </p:nvSpPr>
        <p:spPr>
          <a:xfrm flipV="1">
            <a:off x="3419872" y="1124744"/>
            <a:ext cx="3816424" cy="3816424"/>
          </a:xfrm>
          <a:prstGeom prst="bentUpArrow">
            <a:avLst>
              <a:gd name="adj1" fmla="val 25000"/>
              <a:gd name="adj2" fmla="val 2482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3419872" y="1988840"/>
            <a:ext cx="22322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0" dirty="0" smtClean="0"/>
              <a:t>TAKE HOME MSG</a:t>
            </a:r>
            <a:endParaRPr lang="sv-SE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Student Problem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b="1" dirty="0" smtClean="0"/>
              <a:t>Interval Sets</a:t>
            </a:r>
          </a:p>
          <a:p>
            <a:pPr lvl="1"/>
            <a:r>
              <a:rPr lang="sv-SE" dirty="0" smtClean="0"/>
              <a:t>sets of </a:t>
            </a:r>
            <a:r>
              <a:rPr lang="sv-SE" dirty="0" err="1" smtClean="0"/>
              <a:t>integers</a:t>
            </a:r>
            <a:r>
              <a:rPr lang="sv-SE" dirty="0" smtClean="0"/>
              <a:t> </a:t>
            </a:r>
            <a:r>
              <a:rPr lang="sv-SE" dirty="0" err="1" smtClean="0"/>
              <a:t>represented</a:t>
            </a:r>
            <a:r>
              <a:rPr lang="sv-SE" dirty="0" smtClean="0"/>
              <a:t> </a:t>
            </a:r>
            <a:r>
              <a:rPr lang="sv-SE" dirty="0" err="1" smtClean="0"/>
              <a:t>using</a:t>
            </a:r>
            <a:r>
              <a:rPr lang="sv-SE" dirty="0" smtClean="0"/>
              <a:t> intervals</a:t>
            </a:r>
          </a:p>
          <a:p>
            <a:pPr lvl="1"/>
            <a:endParaRPr lang="sv-SE" b="1" dirty="0"/>
          </a:p>
          <a:p>
            <a:pPr lvl="1"/>
            <a:endParaRPr lang="sv-SE" b="1" dirty="0" smtClean="0"/>
          </a:p>
          <a:p>
            <a:pPr lvl="1"/>
            <a:endParaRPr lang="sv-SE" b="1" dirty="0"/>
          </a:p>
          <a:p>
            <a:pPr lvl="1"/>
            <a:endParaRPr lang="sv-SE" b="1" dirty="0" smtClean="0"/>
          </a:p>
          <a:p>
            <a:r>
              <a:rPr lang="sv-SE" b="1" dirty="0" err="1" smtClean="0"/>
              <a:t>Implement</a:t>
            </a:r>
            <a:r>
              <a:rPr lang="sv-SE" b="1" dirty="0" smtClean="0"/>
              <a:t>:</a:t>
            </a:r>
          </a:p>
          <a:p>
            <a:pPr lvl="1"/>
            <a:r>
              <a:rPr lang="sv-SE" dirty="0" err="1" smtClean="0"/>
              <a:t>empty</a:t>
            </a:r>
            <a:r>
              <a:rPr lang="sv-SE" dirty="0" smtClean="0"/>
              <a:t>(), </a:t>
            </a:r>
            <a:r>
              <a:rPr lang="sv-SE" dirty="0" err="1" smtClean="0"/>
              <a:t>singleton</a:t>
            </a:r>
            <a:r>
              <a:rPr lang="sv-SE" dirty="0" smtClean="0"/>
              <a:t>(N), union(S1,S2), </a:t>
            </a:r>
            <a:r>
              <a:rPr lang="sv-SE" dirty="0" err="1" smtClean="0"/>
              <a:t>diff</a:t>
            </a:r>
            <a:r>
              <a:rPr lang="sv-SE" dirty="0" smtClean="0"/>
              <a:t>(S1,S2), </a:t>
            </a:r>
            <a:r>
              <a:rPr lang="sv-SE" dirty="0" err="1" smtClean="0"/>
              <a:t>member</a:t>
            </a:r>
            <a:r>
              <a:rPr lang="sv-SE" dirty="0" smtClean="0"/>
              <a:t>(N,S), </a:t>
            </a:r>
            <a:r>
              <a:rPr lang="sv-SE" dirty="0" err="1" smtClean="0"/>
              <a:t>to_list</a:t>
            </a:r>
            <a:r>
              <a:rPr lang="sv-SE" dirty="0" smtClean="0"/>
              <a:t>(S)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899592" y="3140968"/>
            <a:ext cx="576064" cy="43204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1</a:t>
            </a:r>
            <a:endParaRPr lang="sv-SE" sz="2400" b="1" dirty="0"/>
          </a:p>
        </p:txBody>
      </p:sp>
      <p:sp>
        <p:nvSpPr>
          <p:cNvPr id="5" name="Rektangel 4"/>
          <p:cNvSpPr/>
          <p:nvPr/>
        </p:nvSpPr>
        <p:spPr>
          <a:xfrm>
            <a:off x="1547664" y="3140968"/>
            <a:ext cx="576064" cy="43204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2</a:t>
            </a:r>
            <a:endParaRPr lang="sv-SE" sz="2400" b="1" dirty="0"/>
          </a:p>
        </p:txBody>
      </p:sp>
      <p:sp>
        <p:nvSpPr>
          <p:cNvPr id="6" name="Rektangel 5"/>
          <p:cNvSpPr/>
          <p:nvPr/>
        </p:nvSpPr>
        <p:spPr>
          <a:xfrm>
            <a:off x="2195736" y="3140968"/>
            <a:ext cx="576064" cy="43204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3</a:t>
            </a:r>
            <a:endParaRPr lang="sv-SE" sz="2400" b="1" dirty="0"/>
          </a:p>
        </p:txBody>
      </p:sp>
      <p:sp>
        <p:nvSpPr>
          <p:cNvPr id="7" name="Rektangel 6"/>
          <p:cNvSpPr/>
          <p:nvPr/>
        </p:nvSpPr>
        <p:spPr>
          <a:xfrm>
            <a:off x="2843808" y="3140968"/>
            <a:ext cx="576064" cy="432048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4</a:t>
            </a:r>
            <a:endParaRPr lang="sv-SE" sz="2400" b="1" dirty="0"/>
          </a:p>
        </p:txBody>
      </p:sp>
      <p:sp>
        <p:nvSpPr>
          <p:cNvPr id="8" name="Rektangel 7"/>
          <p:cNvSpPr/>
          <p:nvPr/>
        </p:nvSpPr>
        <p:spPr>
          <a:xfrm>
            <a:off x="3491880" y="3140968"/>
            <a:ext cx="576064" cy="432048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5</a:t>
            </a:r>
            <a:endParaRPr lang="sv-SE" sz="2400" b="1" dirty="0"/>
          </a:p>
        </p:txBody>
      </p:sp>
      <p:sp>
        <p:nvSpPr>
          <p:cNvPr id="10" name="Rektangel 9"/>
          <p:cNvSpPr/>
          <p:nvPr/>
        </p:nvSpPr>
        <p:spPr>
          <a:xfrm>
            <a:off x="4139952" y="3140968"/>
            <a:ext cx="576064" cy="43204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6</a:t>
            </a:r>
            <a:endParaRPr lang="sv-SE" sz="2400" b="1" dirty="0"/>
          </a:p>
        </p:txBody>
      </p:sp>
      <p:sp>
        <p:nvSpPr>
          <p:cNvPr id="11" name="Rektangel 10"/>
          <p:cNvSpPr/>
          <p:nvPr/>
        </p:nvSpPr>
        <p:spPr>
          <a:xfrm>
            <a:off x="4788024" y="3140968"/>
            <a:ext cx="576064" cy="43204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7</a:t>
            </a:r>
            <a:endParaRPr lang="sv-SE" sz="2400" b="1" dirty="0"/>
          </a:p>
        </p:txBody>
      </p:sp>
      <p:sp>
        <p:nvSpPr>
          <p:cNvPr id="12" name="Rektangel 11"/>
          <p:cNvSpPr/>
          <p:nvPr/>
        </p:nvSpPr>
        <p:spPr>
          <a:xfrm>
            <a:off x="5436096" y="3140968"/>
            <a:ext cx="576064" cy="432048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8</a:t>
            </a:r>
            <a:endParaRPr lang="sv-SE" sz="2400" b="1" dirty="0"/>
          </a:p>
        </p:txBody>
      </p:sp>
      <p:sp>
        <p:nvSpPr>
          <p:cNvPr id="13" name="Rektangel 12"/>
          <p:cNvSpPr/>
          <p:nvPr/>
        </p:nvSpPr>
        <p:spPr>
          <a:xfrm>
            <a:off x="6084168" y="3140968"/>
            <a:ext cx="576064" cy="43204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9</a:t>
            </a:r>
            <a:endParaRPr lang="sv-SE" sz="2400" b="1" dirty="0"/>
          </a:p>
        </p:txBody>
      </p:sp>
      <p:sp>
        <p:nvSpPr>
          <p:cNvPr id="14" name="Rektangel 13"/>
          <p:cNvSpPr/>
          <p:nvPr/>
        </p:nvSpPr>
        <p:spPr>
          <a:xfrm>
            <a:off x="6732240" y="3140968"/>
            <a:ext cx="576064" cy="43204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10</a:t>
            </a:r>
            <a:endParaRPr lang="sv-SE" sz="2400" b="1" dirty="0"/>
          </a:p>
        </p:txBody>
      </p:sp>
      <p:sp>
        <p:nvSpPr>
          <p:cNvPr id="15" name="Rektangel 14"/>
          <p:cNvSpPr/>
          <p:nvPr/>
        </p:nvSpPr>
        <p:spPr>
          <a:xfrm>
            <a:off x="7380312" y="3140968"/>
            <a:ext cx="576064" cy="43204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11</a:t>
            </a:r>
            <a:endParaRPr lang="sv-SE" sz="2400" b="1" dirty="0"/>
          </a:p>
        </p:txBody>
      </p:sp>
      <p:grpSp>
        <p:nvGrpSpPr>
          <p:cNvPr id="20" name="Grupp 19"/>
          <p:cNvGrpSpPr/>
          <p:nvPr/>
        </p:nvGrpSpPr>
        <p:grpSpPr>
          <a:xfrm>
            <a:off x="899592" y="3645024"/>
            <a:ext cx="7056784" cy="432048"/>
            <a:chOff x="899592" y="3645024"/>
            <a:chExt cx="7056784" cy="432048"/>
          </a:xfrm>
        </p:grpSpPr>
        <p:sp>
          <p:nvSpPr>
            <p:cNvPr id="17" name="Rektangel 16"/>
            <p:cNvSpPr/>
            <p:nvPr/>
          </p:nvSpPr>
          <p:spPr>
            <a:xfrm>
              <a:off x="899592" y="3645024"/>
              <a:ext cx="1872208" cy="43204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2400" b="1" dirty="0" smtClean="0"/>
                <a:t>1                 3</a:t>
              </a:r>
              <a:endParaRPr lang="sv-SE" sz="2400" b="1" dirty="0"/>
            </a:p>
          </p:txBody>
        </p:sp>
        <p:sp>
          <p:nvSpPr>
            <p:cNvPr id="18" name="Rektangel 17"/>
            <p:cNvSpPr/>
            <p:nvPr/>
          </p:nvSpPr>
          <p:spPr>
            <a:xfrm>
              <a:off x="6084168" y="3645024"/>
              <a:ext cx="1872208" cy="43204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2400" b="1" dirty="0" smtClean="0"/>
                <a:t>9               11</a:t>
              </a:r>
              <a:endParaRPr lang="sv-SE" sz="2400" b="1" dirty="0"/>
            </a:p>
          </p:txBody>
        </p:sp>
        <p:sp>
          <p:nvSpPr>
            <p:cNvPr id="19" name="Rektangel 18"/>
            <p:cNvSpPr/>
            <p:nvPr/>
          </p:nvSpPr>
          <p:spPr>
            <a:xfrm>
              <a:off x="4139952" y="3645024"/>
              <a:ext cx="1224136" cy="43204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2400" b="1" dirty="0"/>
                <a:t>6</a:t>
              </a:r>
              <a:r>
                <a:rPr lang="sv-SE" sz="2400" b="1" dirty="0" smtClean="0"/>
                <a:t>        7</a:t>
              </a:r>
              <a:endParaRPr lang="sv-SE" sz="2400" b="1" dirty="0"/>
            </a:p>
          </p:txBody>
        </p:sp>
      </p:grpSp>
      <p:sp>
        <p:nvSpPr>
          <p:cNvPr id="21" name="textruta 20"/>
          <p:cNvSpPr txBox="1"/>
          <p:nvPr/>
        </p:nvSpPr>
        <p:spPr>
          <a:xfrm>
            <a:off x="899592" y="364502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           =&lt;                                                   +1&lt;</a:t>
            </a:r>
            <a:endParaRPr lang="sv-SE" sz="2400" dirty="0"/>
          </a:p>
        </p:txBody>
      </p:sp>
      <p:sp>
        <p:nvSpPr>
          <p:cNvPr id="22" name="textruta 21"/>
          <p:cNvSpPr txBox="1"/>
          <p:nvPr/>
        </p:nvSpPr>
        <p:spPr>
          <a:xfrm>
            <a:off x="1907704" y="4221088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>
                <a:latin typeface="Courier New" pitchFamily="49" charset="0"/>
                <a:cs typeface="Courier New" pitchFamily="49" charset="0"/>
              </a:rPr>
              <a:t>[{1,3},{6,7},{9,11}]</a:t>
            </a:r>
            <a:endParaRPr lang="sv-SE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Generating</a:t>
            </a:r>
            <a:r>
              <a:rPr lang="sv-SE" dirty="0" smtClean="0"/>
              <a:t> Valid Interval Sets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 list of pairs? </a:t>
            </a:r>
          </a:p>
          <a:p>
            <a:pPr lvl="1"/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list({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(),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()}) </a:t>
            </a:r>
            <a:r>
              <a:rPr lang="sv-SE" dirty="0" smtClean="0">
                <a:cs typeface="Courier New" pitchFamily="49" charset="0"/>
              </a:rPr>
              <a:t>? </a:t>
            </a:r>
          </a:p>
          <a:p>
            <a:pPr lvl="1"/>
            <a:endParaRPr lang="sv-SE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2555776" y="2780929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[{10,6},{12,12},{10,5}]</a:t>
            </a:r>
          </a:p>
        </p:txBody>
      </p:sp>
      <p:sp>
        <p:nvSpPr>
          <p:cNvPr id="5" name="Ned 4"/>
          <p:cNvSpPr/>
          <p:nvPr/>
        </p:nvSpPr>
        <p:spPr>
          <a:xfrm>
            <a:off x="3995936" y="3284984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4716016" y="3284984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err="1" smtClean="0"/>
              <a:t>Swap</a:t>
            </a:r>
            <a:r>
              <a:rPr lang="sv-SE" sz="2800" dirty="0" smtClean="0"/>
              <a:t> </a:t>
            </a:r>
            <a:r>
              <a:rPr lang="sv-SE" sz="2800" dirty="0" err="1" smtClean="0"/>
              <a:t>misordered</a:t>
            </a:r>
            <a:r>
              <a:rPr lang="sv-SE" sz="2800" dirty="0" smtClean="0"/>
              <a:t> pairs</a:t>
            </a:r>
            <a:endParaRPr lang="sv-SE" sz="2800" dirty="0"/>
          </a:p>
        </p:txBody>
      </p:sp>
      <p:sp>
        <p:nvSpPr>
          <p:cNvPr id="7" name="textruta 6"/>
          <p:cNvSpPr txBox="1"/>
          <p:nvPr/>
        </p:nvSpPr>
        <p:spPr>
          <a:xfrm>
            <a:off x="2555776" y="393305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[{6,10},{12,12},{5,10}]</a:t>
            </a:r>
          </a:p>
        </p:txBody>
      </p:sp>
      <p:sp>
        <p:nvSpPr>
          <p:cNvPr id="8" name="Ned 7"/>
          <p:cNvSpPr/>
          <p:nvPr/>
        </p:nvSpPr>
        <p:spPr>
          <a:xfrm>
            <a:off x="3995936" y="4437112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ruta 8"/>
          <p:cNvSpPr txBox="1"/>
          <p:nvPr/>
        </p:nvSpPr>
        <p:spPr>
          <a:xfrm>
            <a:off x="4716016" y="4437112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Sort the intervals</a:t>
            </a:r>
            <a:endParaRPr lang="sv-SE" sz="2800" dirty="0"/>
          </a:p>
        </p:txBody>
      </p:sp>
      <p:sp>
        <p:nvSpPr>
          <p:cNvPr id="10" name="textruta 9"/>
          <p:cNvSpPr txBox="1"/>
          <p:nvPr/>
        </p:nvSpPr>
        <p:spPr>
          <a:xfrm>
            <a:off x="2555776" y="501317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[{5,10},{6,10},{12,12}]</a:t>
            </a:r>
          </a:p>
        </p:txBody>
      </p:sp>
      <p:sp>
        <p:nvSpPr>
          <p:cNvPr id="11" name="Ned 10"/>
          <p:cNvSpPr/>
          <p:nvPr/>
        </p:nvSpPr>
        <p:spPr>
          <a:xfrm>
            <a:off x="3995936" y="5517232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11"/>
          <p:cNvSpPr txBox="1"/>
          <p:nvPr/>
        </p:nvSpPr>
        <p:spPr>
          <a:xfrm>
            <a:off x="4716016" y="5517232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err="1" smtClean="0"/>
              <a:t>Drop</a:t>
            </a:r>
            <a:r>
              <a:rPr lang="sv-SE" sz="2800" dirty="0" smtClean="0"/>
              <a:t> </a:t>
            </a:r>
            <a:r>
              <a:rPr lang="sv-SE" sz="2800" dirty="0" err="1" smtClean="0"/>
              <a:t>overlapping</a:t>
            </a:r>
            <a:r>
              <a:rPr lang="sv-SE" sz="2800" dirty="0" smtClean="0"/>
              <a:t> </a:t>
            </a:r>
            <a:r>
              <a:rPr lang="sv-SE" sz="2800" dirty="0" err="1" smtClean="0"/>
              <a:t>ones</a:t>
            </a:r>
            <a:endParaRPr lang="sv-SE" sz="2800" dirty="0"/>
          </a:p>
        </p:txBody>
      </p:sp>
      <p:sp>
        <p:nvSpPr>
          <p:cNvPr id="13" name="textruta 12"/>
          <p:cNvSpPr txBox="1"/>
          <p:nvPr/>
        </p:nvSpPr>
        <p:spPr>
          <a:xfrm>
            <a:off x="2555776" y="6146140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smtClean="0"/>
              <a:t>[{5,10},{12,12}]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 animBg="1"/>
      <p:bldP spid="9" grpId="0"/>
      <p:bldP spid="10" grpId="0"/>
      <p:bldP spid="11" grpId="0" animBg="1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iset</a:t>
            </a:r>
            <a:r>
              <a:rPr lang="sv-SE" dirty="0" smtClean="0"/>
              <a:t>() generator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b="1" dirty="0" smtClean="0"/>
              <a:t>?LET</a:t>
            </a:r>
            <a:r>
              <a:rPr lang="sv-SE" dirty="0" smtClean="0"/>
              <a:t> </a:t>
            </a:r>
            <a:r>
              <a:rPr lang="sv-SE" dirty="0" err="1" smtClean="0"/>
              <a:t>generates</a:t>
            </a:r>
            <a:r>
              <a:rPr lang="sv-SE" dirty="0" smtClean="0"/>
              <a:t> </a:t>
            </a:r>
            <a:r>
              <a:rPr lang="sv-SE" dirty="0" err="1" smtClean="0"/>
              <a:t>values</a:t>
            </a:r>
            <a:r>
              <a:rPr lang="sv-SE" dirty="0" smtClean="0"/>
              <a:t> in </a:t>
            </a:r>
            <a:r>
              <a:rPr lang="sv-SE" dirty="0" err="1" smtClean="0"/>
              <a:t>two</a:t>
            </a:r>
            <a:r>
              <a:rPr lang="sv-SE" dirty="0" smtClean="0"/>
              <a:t> steps</a:t>
            </a:r>
            <a:endParaRPr lang="sv-SE" b="1" dirty="0"/>
          </a:p>
        </p:txBody>
      </p:sp>
      <p:sp>
        <p:nvSpPr>
          <p:cNvPr id="4" name="textruta 3"/>
          <p:cNvSpPr txBox="1"/>
          <p:nvPr/>
        </p:nvSpPr>
        <p:spPr>
          <a:xfrm>
            <a:off x="395536" y="1988840"/>
            <a:ext cx="8424936" cy="230832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iset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() -&gt;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?LET(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L,list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({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(),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()}),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drop_overlaps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lists:sort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		 [{min(A,B),max(A,B)} || {A,B}&lt;-L]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			    ))).</a:t>
            </a:r>
            <a:endParaRPr lang="sv-SE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323528" y="4686235"/>
            <a:ext cx="8496944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prop_valid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() -&gt;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  ?FORALL(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S,iset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(),valid(S)).</a:t>
            </a:r>
            <a:endParaRPr lang="sv-SE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Validity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sz="3600" b="1" dirty="0" smtClean="0"/>
          </a:p>
          <a:p>
            <a:pPr>
              <a:buNone/>
            </a:pPr>
            <a:r>
              <a:rPr lang="sv-SE" sz="3600" b="1" dirty="0" err="1" smtClean="0"/>
              <a:t>What</a:t>
            </a:r>
            <a:r>
              <a:rPr lang="sv-SE" sz="3600" b="1" dirty="0" smtClean="0"/>
              <a:t> </a:t>
            </a:r>
            <a:r>
              <a:rPr lang="sv-SE" sz="3600" b="1" dirty="0" err="1" smtClean="0"/>
              <a:t>does</a:t>
            </a:r>
            <a:r>
              <a:rPr lang="sv-SE" sz="3600" b="1" dirty="0" smtClean="0"/>
              <a:t> this test?</a:t>
            </a:r>
          </a:p>
          <a:p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323528" y="1700808"/>
            <a:ext cx="8496944" cy="261610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valid(S) -&gt;</a:t>
            </a:r>
          </a:p>
          <a:p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sv-S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lists:all</a:t>
            </a:r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fun</a:t>
            </a:r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valid_interval/1,S) </a:t>
            </a:r>
            <a:r>
              <a:rPr lang="sv-S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andalso</a:t>
            </a:r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sv-S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separated</a:t>
            </a:r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(S).</a:t>
            </a:r>
          </a:p>
          <a:p>
            <a:endParaRPr lang="sv-SE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sv-S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valid_interval</a:t>
            </a:r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({A,B}) -&gt;</a:t>
            </a:r>
          </a:p>
          <a:p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A =&lt; B.</a:t>
            </a:r>
          </a:p>
          <a:p>
            <a:endParaRPr lang="sv-SE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sv-S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separated</a:t>
            </a:r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([{A,B},{C,D}|S]) -&gt;</a:t>
            </a:r>
          </a:p>
          <a:p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B+1 &lt; C </a:t>
            </a:r>
            <a:r>
              <a:rPr lang="sv-S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andalso</a:t>
            </a:r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sv-S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separated</a:t>
            </a:r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([{C,D}|S]);</a:t>
            </a:r>
          </a:p>
          <a:p>
            <a:r>
              <a:rPr lang="sv-S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separated</a:t>
            </a:r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(_) -&gt;</a:t>
            </a:r>
          </a:p>
          <a:p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sv-S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sv-S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lang="sv-SE" sz="16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7" name="Grupp 6"/>
          <p:cNvGrpSpPr/>
          <p:nvPr/>
        </p:nvGrpSpPr>
        <p:grpSpPr>
          <a:xfrm>
            <a:off x="5057153" y="5733256"/>
            <a:ext cx="882999" cy="720080"/>
            <a:chOff x="7308304" y="476672"/>
            <a:chExt cx="882999" cy="720080"/>
          </a:xfrm>
        </p:grpSpPr>
        <p:sp>
          <p:nvSpPr>
            <p:cNvPr id="8" name="Uppåtvinklad 7"/>
            <p:cNvSpPr/>
            <p:nvPr/>
          </p:nvSpPr>
          <p:spPr>
            <a:xfrm rot="5400000">
              <a:off x="7404853" y="596147"/>
              <a:ext cx="504056" cy="69715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Uppåtvinklad 8"/>
            <p:cNvSpPr/>
            <p:nvPr/>
          </p:nvSpPr>
          <p:spPr>
            <a:xfrm flipV="1">
              <a:off x="7452320" y="476672"/>
              <a:ext cx="738983" cy="504056"/>
            </a:xfrm>
            <a:prstGeom prst="bentUpArrow">
              <a:avLst>
                <a:gd name="adj1" fmla="val 25000"/>
                <a:gd name="adj2" fmla="val 24824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 </a:t>
            </a:r>
            <a:r>
              <a:rPr lang="sv-SE" dirty="0" err="1" smtClean="0"/>
              <a:t>nice</a:t>
            </a:r>
            <a:r>
              <a:rPr lang="sv-SE" dirty="0" smtClean="0"/>
              <a:t> </a:t>
            </a:r>
            <a:r>
              <a:rPr lang="sv-SE" dirty="0" err="1" smtClean="0"/>
              <a:t>property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395536" y="2564904"/>
            <a:ext cx="835292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prop_union_valid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() -&gt;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?FORALL({S1,S2},{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iset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(),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iset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()},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    valid(union(S1,S2))).</a:t>
            </a:r>
            <a:endParaRPr lang="sv-SE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test union </a:t>
            </a:r>
            <a:r>
              <a:rPr lang="sv-SE" dirty="0" err="1" smtClean="0"/>
              <a:t>returns</a:t>
            </a:r>
            <a:r>
              <a:rPr lang="sv-SE" dirty="0" smtClean="0"/>
              <a:t> the </a:t>
            </a:r>
            <a:r>
              <a:rPr lang="sv-SE" i="1" dirty="0" smtClean="0"/>
              <a:t>right</a:t>
            </a:r>
            <a:r>
              <a:rPr lang="sv-SE" dirty="0" smtClean="0"/>
              <a:t> set?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b="1" dirty="0" err="1" smtClean="0"/>
              <a:t>Use</a:t>
            </a:r>
            <a:r>
              <a:rPr lang="sv-SE" b="1" dirty="0" smtClean="0"/>
              <a:t> lists as a </a:t>
            </a:r>
            <a:r>
              <a:rPr lang="sv-SE" b="1" dirty="0" err="1" smtClean="0"/>
              <a:t>model</a:t>
            </a:r>
            <a:r>
              <a:rPr lang="sv-SE" b="1" dirty="0" smtClean="0"/>
              <a:t>!</a:t>
            </a:r>
            <a:endParaRPr lang="sv-SE" b="1" dirty="0"/>
          </a:p>
        </p:txBody>
      </p:sp>
      <p:sp>
        <p:nvSpPr>
          <p:cNvPr id="4" name="Uppåtvinklad 3"/>
          <p:cNvSpPr/>
          <p:nvPr/>
        </p:nvSpPr>
        <p:spPr>
          <a:xfrm rot="5400000">
            <a:off x="2886605" y="3962267"/>
            <a:ext cx="2088232" cy="217382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Uppåtvinklad 4"/>
          <p:cNvSpPr/>
          <p:nvPr/>
        </p:nvSpPr>
        <p:spPr>
          <a:xfrm flipV="1">
            <a:off x="3851920" y="2852936"/>
            <a:ext cx="2304256" cy="2088232"/>
          </a:xfrm>
          <a:prstGeom prst="bentUpArrow">
            <a:avLst>
              <a:gd name="adj1" fmla="val 25000"/>
              <a:gd name="adj2" fmla="val 2482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 rot="16200000">
            <a:off x="1080482" y="396993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/>
              <a:t>Interval sets</a:t>
            </a:r>
            <a:endParaRPr lang="sv-SE" sz="3600" dirty="0"/>
          </a:p>
        </p:txBody>
      </p:sp>
      <p:sp>
        <p:nvSpPr>
          <p:cNvPr id="7" name="textruta 6"/>
          <p:cNvSpPr txBox="1"/>
          <p:nvPr/>
        </p:nvSpPr>
        <p:spPr>
          <a:xfrm rot="5400000">
            <a:off x="5404448" y="454076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/>
              <a:t>Lists</a:t>
            </a:r>
            <a:endParaRPr lang="sv-SE" sz="3200" dirty="0"/>
          </a:p>
        </p:txBody>
      </p:sp>
      <p:grpSp>
        <p:nvGrpSpPr>
          <p:cNvPr id="18" name="Grupp 17"/>
          <p:cNvGrpSpPr/>
          <p:nvPr/>
        </p:nvGrpSpPr>
        <p:grpSpPr>
          <a:xfrm>
            <a:off x="179512" y="2708920"/>
            <a:ext cx="1800200" cy="3087052"/>
            <a:chOff x="179512" y="2708920"/>
            <a:chExt cx="1800200" cy="3087052"/>
          </a:xfrm>
        </p:grpSpPr>
        <p:sp>
          <p:nvSpPr>
            <p:cNvPr id="8" name="textruta 7"/>
            <p:cNvSpPr txBox="1"/>
            <p:nvPr/>
          </p:nvSpPr>
          <p:spPr>
            <a:xfrm>
              <a:off x="179512" y="2708920"/>
              <a:ext cx="1800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b="1" dirty="0" smtClean="0">
                  <a:latin typeface="Courier New" pitchFamily="49" charset="0"/>
                  <a:cs typeface="Courier New" pitchFamily="49" charset="0"/>
                </a:rPr>
                <a:t>[{1,3}]</a:t>
              </a:r>
            </a:p>
            <a:p>
              <a:r>
                <a:rPr lang="sv-SE" sz="2400" b="1" dirty="0" smtClean="0">
                  <a:latin typeface="Courier New" pitchFamily="49" charset="0"/>
                  <a:cs typeface="Courier New" pitchFamily="49" charset="0"/>
                </a:rPr>
                <a:t>[{2,5}]</a:t>
              </a:r>
              <a:endParaRPr lang="sv-SE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179512" y="5334307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b="1" dirty="0" smtClean="0">
                  <a:latin typeface="Courier New" pitchFamily="49" charset="0"/>
                  <a:cs typeface="Courier New" pitchFamily="49" charset="0"/>
                </a:rPr>
                <a:t>[{1,5}]</a:t>
              </a:r>
              <a:endParaRPr lang="sv-SE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1" name="Rak pil 10"/>
            <p:cNvCxnSpPr/>
            <p:nvPr/>
          </p:nvCxnSpPr>
          <p:spPr>
            <a:xfrm rot="5400000">
              <a:off x="107504" y="4365104"/>
              <a:ext cx="1584176" cy="158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ruta 11"/>
            <p:cNvSpPr txBox="1"/>
            <p:nvPr/>
          </p:nvSpPr>
          <p:spPr>
            <a:xfrm>
              <a:off x="395536" y="4005064"/>
              <a:ext cx="1296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/>
                <a:t>union</a:t>
              </a:r>
              <a:endParaRPr lang="sv-SE" sz="2400" dirty="0"/>
            </a:p>
          </p:txBody>
        </p:sp>
      </p:grpSp>
      <p:grpSp>
        <p:nvGrpSpPr>
          <p:cNvPr id="19" name="Grupp 18"/>
          <p:cNvGrpSpPr/>
          <p:nvPr/>
        </p:nvGrpSpPr>
        <p:grpSpPr>
          <a:xfrm>
            <a:off x="6804248" y="2708920"/>
            <a:ext cx="2339752" cy="3159060"/>
            <a:chOff x="6804248" y="2708920"/>
            <a:chExt cx="2339752" cy="3159060"/>
          </a:xfrm>
        </p:grpSpPr>
        <p:sp>
          <p:nvSpPr>
            <p:cNvPr id="13" name="textruta 12"/>
            <p:cNvSpPr txBox="1"/>
            <p:nvPr/>
          </p:nvSpPr>
          <p:spPr>
            <a:xfrm>
              <a:off x="6804248" y="2708920"/>
              <a:ext cx="194421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b="1" dirty="0" smtClean="0">
                  <a:latin typeface="Courier New" pitchFamily="49" charset="0"/>
                  <a:cs typeface="Courier New" pitchFamily="49" charset="0"/>
                </a:rPr>
                <a:t>[1,2,3]</a:t>
              </a:r>
            </a:p>
            <a:p>
              <a:r>
                <a:rPr lang="sv-SE" sz="2400" b="1" dirty="0" smtClean="0">
                  <a:latin typeface="Courier New" pitchFamily="49" charset="0"/>
                  <a:cs typeface="Courier New" pitchFamily="49" charset="0"/>
                </a:rPr>
                <a:t>[2,3,4,5]</a:t>
              </a:r>
              <a:endParaRPr lang="sv-SE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" name="textruta 13"/>
            <p:cNvSpPr txBox="1"/>
            <p:nvPr/>
          </p:nvSpPr>
          <p:spPr>
            <a:xfrm>
              <a:off x="6804248" y="5406315"/>
              <a:ext cx="2339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b="1" dirty="0" smtClean="0">
                  <a:latin typeface="Courier New" pitchFamily="49" charset="0"/>
                  <a:cs typeface="Courier New" pitchFamily="49" charset="0"/>
                </a:rPr>
                <a:t>[1,2,3,4,5]</a:t>
              </a:r>
              <a:endParaRPr lang="sv-SE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5" name="Rak pil 14"/>
            <p:cNvCxnSpPr/>
            <p:nvPr/>
          </p:nvCxnSpPr>
          <p:spPr>
            <a:xfrm rot="5400000">
              <a:off x="6949058" y="4364310"/>
              <a:ext cx="1584176" cy="158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ruta 15"/>
            <p:cNvSpPr txBox="1"/>
            <p:nvPr/>
          </p:nvSpPr>
          <p:spPr>
            <a:xfrm>
              <a:off x="7020272" y="4005064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err="1"/>
                <a:t>l</a:t>
              </a:r>
              <a:r>
                <a:rPr lang="sv-SE" sz="2400" dirty="0" err="1" smtClean="0"/>
                <a:t>ists:umerge</a:t>
              </a:r>
              <a:endParaRPr lang="sv-SE" sz="2400" dirty="0"/>
            </a:p>
          </p:txBody>
        </p:sp>
      </p:grpSp>
      <p:sp>
        <p:nvSpPr>
          <p:cNvPr id="17" name="textruta 16"/>
          <p:cNvSpPr txBox="1"/>
          <p:nvPr/>
        </p:nvSpPr>
        <p:spPr>
          <a:xfrm>
            <a:off x="3960440" y="3789040"/>
            <a:ext cx="2123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err="1"/>
              <a:t>t</a:t>
            </a:r>
            <a:r>
              <a:rPr lang="sv-SE" sz="2400" dirty="0" err="1" smtClean="0"/>
              <a:t>o_list</a:t>
            </a:r>
            <a:endParaRPr lang="sv-SE" sz="2400" dirty="0"/>
          </a:p>
        </p:txBody>
      </p:sp>
      <p:cxnSp>
        <p:nvCxnSpPr>
          <p:cNvPr id="21" name="Rak pil 20"/>
          <p:cNvCxnSpPr/>
          <p:nvPr/>
        </p:nvCxnSpPr>
        <p:spPr>
          <a:xfrm flipV="1">
            <a:off x="1403648" y="4221088"/>
            <a:ext cx="5472608" cy="7200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Example: GSM Text Message Encoding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755650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258888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1763713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2268538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2771775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3276600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9225" name="Rectangle 10"/>
          <p:cNvSpPr>
            <a:spLocks noChangeArrowheads="1"/>
          </p:cNvSpPr>
          <p:nvPr/>
        </p:nvSpPr>
        <p:spPr bwMode="auto">
          <a:xfrm>
            <a:off x="3779838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9226" name="Rectangle 11"/>
          <p:cNvSpPr>
            <a:spLocks noChangeArrowheads="1"/>
          </p:cNvSpPr>
          <p:nvPr/>
        </p:nvSpPr>
        <p:spPr bwMode="auto">
          <a:xfrm>
            <a:off x="755650" y="2925763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9227" name="Rectangle 12"/>
          <p:cNvSpPr>
            <a:spLocks noChangeArrowheads="1"/>
          </p:cNvSpPr>
          <p:nvPr/>
        </p:nvSpPr>
        <p:spPr bwMode="auto">
          <a:xfrm>
            <a:off x="1258888" y="2925763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1763713" y="2925763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229" name="Rectangle 14"/>
          <p:cNvSpPr>
            <a:spLocks noChangeArrowheads="1"/>
          </p:cNvSpPr>
          <p:nvPr/>
        </p:nvSpPr>
        <p:spPr bwMode="auto">
          <a:xfrm>
            <a:off x="2268538" y="2925763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9230" name="Rectangle 15"/>
          <p:cNvSpPr>
            <a:spLocks noChangeArrowheads="1"/>
          </p:cNvSpPr>
          <p:nvPr/>
        </p:nvSpPr>
        <p:spPr bwMode="auto">
          <a:xfrm>
            <a:off x="2771775" y="2925763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9231" name="Rectangle 16"/>
          <p:cNvSpPr>
            <a:spLocks noChangeArrowheads="1"/>
          </p:cNvSpPr>
          <p:nvPr/>
        </p:nvSpPr>
        <p:spPr bwMode="auto">
          <a:xfrm>
            <a:off x="3276600" y="2925763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9232" name="Rectangle 17"/>
          <p:cNvSpPr>
            <a:spLocks noChangeArrowheads="1"/>
          </p:cNvSpPr>
          <p:nvPr/>
        </p:nvSpPr>
        <p:spPr bwMode="auto">
          <a:xfrm>
            <a:off x="3779838" y="2925763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9233" name="Rectangle 18"/>
          <p:cNvSpPr>
            <a:spLocks noChangeArrowheads="1"/>
          </p:cNvSpPr>
          <p:nvPr/>
        </p:nvSpPr>
        <p:spPr bwMode="auto">
          <a:xfrm>
            <a:off x="755650" y="3213100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9234" name="Rectangle 19"/>
          <p:cNvSpPr>
            <a:spLocks noChangeArrowheads="1"/>
          </p:cNvSpPr>
          <p:nvPr/>
        </p:nvSpPr>
        <p:spPr bwMode="auto">
          <a:xfrm>
            <a:off x="1258888" y="3213100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9235" name="Rectangle 20"/>
          <p:cNvSpPr>
            <a:spLocks noChangeArrowheads="1"/>
          </p:cNvSpPr>
          <p:nvPr/>
        </p:nvSpPr>
        <p:spPr bwMode="auto">
          <a:xfrm>
            <a:off x="1763713" y="3213100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2268538" y="3213100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9237" name="Rectangle 22"/>
          <p:cNvSpPr>
            <a:spLocks noChangeArrowheads="1"/>
          </p:cNvSpPr>
          <p:nvPr/>
        </p:nvSpPr>
        <p:spPr bwMode="auto">
          <a:xfrm>
            <a:off x="2771775" y="3213100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9238" name="Rectangle 23"/>
          <p:cNvSpPr>
            <a:spLocks noChangeArrowheads="1"/>
          </p:cNvSpPr>
          <p:nvPr/>
        </p:nvSpPr>
        <p:spPr bwMode="auto">
          <a:xfrm>
            <a:off x="3276600" y="3213100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9239" name="Rectangle 24"/>
          <p:cNvSpPr>
            <a:spLocks noChangeArrowheads="1"/>
          </p:cNvSpPr>
          <p:nvPr/>
        </p:nvSpPr>
        <p:spPr bwMode="auto">
          <a:xfrm>
            <a:off x="3779838" y="3213100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9240" name="Rectangle 25"/>
          <p:cNvSpPr>
            <a:spLocks noChangeArrowheads="1"/>
          </p:cNvSpPr>
          <p:nvPr/>
        </p:nvSpPr>
        <p:spPr bwMode="auto">
          <a:xfrm>
            <a:off x="5292725" y="2636838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41" name="Rectangle 26"/>
          <p:cNvSpPr>
            <a:spLocks noChangeArrowheads="1"/>
          </p:cNvSpPr>
          <p:nvPr/>
        </p:nvSpPr>
        <p:spPr bwMode="auto">
          <a:xfrm>
            <a:off x="5795963" y="2636838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42" name="Rectangle 27"/>
          <p:cNvSpPr>
            <a:spLocks noChangeArrowheads="1"/>
          </p:cNvSpPr>
          <p:nvPr/>
        </p:nvSpPr>
        <p:spPr bwMode="auto">
          <a:xfrm>
            <a:off x="6300788" y="2636838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43" name="Rectangle 28"/>
          <p:cNvSpPr>
            <a:spLocks noChangeArrowheads="1"/>
          </p:cNvSpPr>
          <p:nvPr/>
        </p:nvSpPr>
        <p:spPr bwMode="auto">
          <a:xfrm>
            <a:off x="6805613" y="2636838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44" name="Rectangle 29"/>
          <p:cNvSpPr>
            <a:spLocks noChangeArrowheads="1"/>
          </p:cNvSpPr>
          <p:nvPr/>
        </p:nvSpPr>
        <p:spPr bwMode="auto">
          <a:xfrm>
            <a:off x="7308850" y="2636838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45" name="Rectangle 30"/>
          <p:cNvSpPr>
            <a:spLocks noChangeArrowheads="1"/>
          </p:cNvSpPr>
          <p:nvPr/>
        </p:nvSpPr>
        <p:spPr bwMode="auto">
          <a:xfrm>
            <a:off x="7813675" y="2636838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46" name="Rectangle 31"/>
          <p:cNvSpPr>
            <a:spLocks noChangeArrowheads="1"/>
          </p:cNvSpPr>
          <p:nvPr/>
        </p:nvSpPr>
        <p:spPr bwMode="auto">
          <a:xfrm>
            <a:off x="8316913" y="2636838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47" name="Rectangle 32"/>
          <p:cNvSpPr>
            <a:spLocks noChangeArrowheads="1"/>
          </p:cNvSpPr>
          <p:nvPr/>
        </p:nvSpPr>
        <p:spPr bwMode="auto">
          <a:xfrm>
            <a:off x="5292725" y="2925763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48" name="Rectangle 33"/>
          <p:cNvSpPr>
            <a:spLocks noChangeArrowheads="1"/>
          </p:cNvSpPr>
          <p:nvPr/>
        </p:nvSpPr>
        <p:spPr bwMode="auto">
          <a:xfrm>
            <a:off x="5795963" y="2925763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49" name="Rectangle 34"/>
          <p:cNvSpPr>
            <a:spLocks noChangeArrowheads="1"/>
          </p:cNvSpPr>
          <p:nvPr/>
        </p:nvSpPr>
        <p:spPr bwMode="auto">
          <a:xfrm>
            <a:off x="6300788" y="2925763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50" name="Rectangle 35"/>
          <p:cNvSpPr>
            <a:spLocks noChangeArrowheads="1"/>
          </p:cNvSpPr>
          <p:nvPr/>
        </p:nvSpPr>
        <p:spPr bwMode="auto">
          <a:xfrm>
            <a:off x="6805613" y="2925763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51" name="Rectangle 36"/>
          <p:cNvSpPr>
            <a:spLocks noChangeArrowheads="1"/>
          </p:cNvSpPr>
          <p:nvPr/>
        </p:nvSpPr>
        <p:spPr bwMode="auto">
          <a:xfrm>
            <a:off x="7308850" y="2925763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52" name="Rectangle 37"/>
          <p:cNvSpPr>
            <a:spLocks noChangeArrowheads="1"/>
          </p:cNvSpPr>
          <p:nvPr/>
        </p:nvSpPr>
        <p:spPr bwMode="auto">
          <a:xfrm>
            <a:off x="7813675" y="2925763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53" name="Rectangle 38"/>
          <p:cNvSpPr>
            <a:spLocks noChangeArrowheads="1"/>
          </p:cNvSpPr>
          <p:nvPr/>
        </p:nvSpPr>
        <p:spPr bwMode="auto">
          <a:xfrm>
            <a:off x="8316913" y="2925763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54" name="Rectangle 39"/>
          <p:cNvSpPr>
            <a:spLocks noChangeArrowheads="1"/>
          </p:cNvSpPr>
          <p:nvPr/>
        </p:nvSpPr>
        <p:spPr bwMode="auto">
          <a:xfrm>
            <a:off x="5292725" y="3213100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9255" name="Rectangle 40"/>
          <p:cNvSpPr>
            <a:spLocks noChangeArrowheads="1"/>
          </p:cNvSpPr>
          <p:nvPr/>
        </p:nvSpPr>
        <p:spPr bwMode="auto">
          <a:xfrm>
            <a:off x="5795963" y="3213100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9256" name="Rectangle 41"/>
          <p:cNvSpPr>
            <a:spLocks noChangeArrowheads="1"/>
          </p:cNvSpPr>
          <p:nvPr/>
        </p:nvSpPr>
        <p:spPr bwMode="auto">
          <a:xfrm>
            <a:off x="6300788" y="3213100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57" name="Rectangle 42"/>
          <p:cNvSpPr>
            <a:spLocks noChangeArrowheads="1"/>
          </p:cNvSpPr>
          <p:nvPr/>
        </p:nvSpPr>
        <p:spPr bwMode="auto">
          <a:xfrm>
            <a:off x="6805613" y="3213100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58" name="Rectangle 43"/>
          <p:cNvSpPr>
            <a:spLocks noChangeArrowheads="1"/>
          </p:cNvSpPr>
          <p:nvPr/>
        </p:nvSpPr>
        <p:spPr bwMode="auto">
          <a:xfrm>
            <a:off x="7308850" y="3213100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59" name="Rectangle 44"/>
          <p:cNvSpPr>
            <a:spLocks noChangeArrowheads="1"/>
          </p:cNvSpPr>
          <p:nvPr/>
        </p:nvSpPr>
        <p:spPr bwMode="auto">
          <a:xfrm>
            <a:off x="7813675" y="3213100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60" name="Rectangle 45"/>
          <p:cNvSpPr>
            <a:spLocks noChangeArrowheads="1"/>
          </p:cNvSpPr>
          <p:nvPr/>
        </p:nvSpPr>
        <p:spPr bwMode="auto">
          <a:xfrm>
            <a:off x="8316913" y="3213100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61" name="Rectangle 46"/>
          <p:cNvSpPr>
            <a:spLocks noChangeArrowheads="1"/>
          </p:cNvSpPr>
          <p:nvPr/>
        </p:nvSpPr>
        <p:spPr bwMode="auto">
          <a:xfrm>
            <a:off x="4787900" y="2636838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62" name="Rectangle 47"/>
          <p:cNvSpPr>
            <a:spLocks noChangeArrowheads="1"/>
          </p:cNvSpPr>
          <p:nvPr/>
        </p:nvSpPr>
        <p:spPr bwMode="auto">
          <a:xfrm>
            <a:off x="4787900" y="2925763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63" name="Rectangle 48"/>
          <p:cNvSpPr>
            <a:spLocks noChangeArrowheads="1"/>
          </p:cNvSpPr>
          <p:nvPr/>
        </p:nvSpPr>
        <p:spPr bwMode="auto">
          <a:xfrm>
            <a:off x="4787900" y="3213100"/>
            <a:ext cx="431800" cy="2159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9264" name="Rectangle 49"/>
          <p:cNvSpPr>
            <a:spLocks noChangeArrowheads="1"/>
          </p:cNvSpPr>
          <p:nvPr/>
        </p:nvSpPr>
        <p:spPr bwMode="auto">
          <a:xfrm>
            <a:off x="5292725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9265" name="Rectangle 50"/>
          <p:cNvSpPr>
            <a:spLocks noChangeArrowheads="1"/>
          </p:cNvSpPr>
          <p:nvPr/>
        </p:nvSpPr>
        <p:spPr bwMode="auto">
          <a:xfrm>
            <a:off x="5795963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9266" name="Rectangle 51"/>
          <p:cNvSpPr>
            <a:spLocks noChangeArrowheads="1"/>
          </p:cNvSpPr>
          <p:nvPr/>
        </p:nvSpPr>
        <p:spPr bwMode="auto">
          <a:xfrm>
            <a:off x="6300788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267" name="Rectangle 52"/>
          <p:cNvSpPr>
            <a:spLocks noChangeArrowheads="1"/>
          </p:cNvSpPr>
          <p:nvPr/>
        </p:nvSpPr>
        <p:spPr bwMode="auto">
          <a:xfrm>
            <a:off x="6805613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9268" name="Rectangle 53"/>
          <p:cNvSpPr>
            <a:spLocks noChangeArrowheads="1"/>
          </p:cNvSpPr>
          <p:nvPr/>
        </p:nvSpPr>
        <p:spPr bwMode="auto">
          <a:xfrm>
            <a:off x="7308850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9269" name="Rectangle 54"/>
          <p:cNvSpPr>
            <a:spLocks noChangeArrowheads="1"/>
          </p:cNvSpPr>
          <p:nvPr/>
        </p:nvSpPr>
        <p:spPr bwMode="auto">
          <a:xfrm>
            <a:off x="7813675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9270" name="Rectangle 55"/>
          <p:cNvSpPr>
            <a:spLocks noChangeArrowheads="1"/>
          </p:cNvSpPr>
          <p:nvPr/>
        </p:nvSpPr>
        <p:spPr bwMode="auto">
          <a:xfrm>
            <a:off x="8316913" y="2636838"/>
            <a:ext cx="4318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9271" name="Rectangle 56"/>
          <p:cNvSpPr>
            <a:spLocks noChangeArrowheads="1"/>
          </p:cNvSpPr>
          <p:nvPr/>
        </p:nvSpPr>
        <p:spPr bwMode="auto">
          <a:xfrm>
            <a:off x="4787900" y="2636838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9272" name="Rectangle 57"/>
          <p:cNvSpPr>
            <a:spLocks noChangeArrowheads="1"/>
          </p:cNvSpPr>
          <p:nvPr/>
        </p:nvSpPr>
        <p:spPr bwMode="auto">
          <a:xfrm>
            <a:off x="5795963" y="2924175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9273" name="Rectangle 58"/>
          <p:cNvSpPr>
            <a:spLocks noChangeArrowheads="1"/>
          </p:cNvSpPr>
          <p:nvPr/>
        </p:nvSpPr>
        <p:spPr bwMode="auto">
          <a:xfrm>
            <a:off x="6299200" y="2924175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9274" name="Rectangle 59"/>
          <p:cNvSpPr>
            <a:spLocks noChangeArrowheads="1"/>
          </p:cNvSpPr>
          <p:nvPr/>
        </p:nvSpPr>
        <p:spPr bwMode="auto">
          <a:xfrm>
            <a:off x="6804025" y="2924175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275" name="Rectangle 60"/>
          <p:cNvSpPr>
            <a:spLocks noChangeArrowheads="1"/>
          </p:cNvSpPr>
          <p:nvPr/>
        </p:nvSpPr>
        <p:spPr bwMode="auto">
          <a:xfrm>
            <a:off x="7308850" y="2924175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9276" name="Rectangle 61"/>
          <p:cNvSpPr>
            <a:spLocks noChangeArrowheads="1"/>
          </p:cNvSpPr>
          <p:nvPr/>
        </p:nvSpPr>
        <p:spPr bwMode="auto">
          <a:xfrm>
            <a:off x="7812088" y="2924175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9277" name="Rectangle 62"/>
          <p:cNvSpPr>
            <a:spLocks noChangeArrowheads="1"/>
          </p:cNvSpPr>
          <p:nvPr/>
        </p:nvSpPr>
        <p:spPr bwMode="auto">
          <a:xfrm>
            <a:off x="8316913" y="2924175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9278" name="Rectangle 63"/>
          <p:cNvSpPr>
            <a:spLocks noChangeArrowheads="1"/>
          </p:cNvSpPr>
          <p:nvPr/>
        </p:nvSpPr>
        <p:spPr bwMode="auto">
          <a:xfrm>
            <a:off x="4789488" y="2924175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9279" name="Rectangle 64"/>
          <p:cNvSpPr>
            <a:spLocks noChangeArrowheads="1"/>
          </p:cNvSpPr>
          <p:nvPr/>
        </p:nvSpPr>
        <p:spPr bwMode="auto">
          <a:xfrm>
            <a:off x="5292725" y="2924175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9280" name="Rectangle 65"/>
          <p:cNvSpPr>
            <a:spLocks noChangeArrowheads="1"/>
          </p:cNvSpPr>
          <p:nvPr/>
        </p:nvSpPr>
        <p:spPr bwMode="auto">
          <a:xfrm>
            <a:off x="6300788" y="3213100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9281" name="Rectangle 66"/>
          <p:cNvSpPr>
            <a:spLocks noChangeArrowheads="1"/>
          </p:cNvSpPr>
          <p:nvPr/>
        </p:nvSpPr>
        <p:spPr bwMode="auto">
          <a:xfrm>
            <a:off x="6804025" y="3213100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9282" name="Rectangle 67"/>
          <p:cNvSpPr>
            <a:spLocks noChangeArrowheads="1"/>
          </p:cNvSpPr>
          <p:nvPr/>
        </p:nvSpPr>
        <p:spPr bwMode="auto">
          <a:xfrm>
            <a:off x="7308850" y="3213100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283" name="Rectangle 68"/>
          <p:cNvSpPr>
            <a:spLocks noChangeArrowheads="1"/>
          </p:cNvSpPr>
          <p:nvPr/>
        </p:nvSpPr>
        <p:spPr bwMode="auto">
          <a:xfrm>
            <a:off x="7813675" y="3213100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9284" name="Rectangle 69"/>
          <p:cNvSpPr>
            <a:spLocks noChangeArrowheads="1"/>
          </p:cNvSpPr>
          <p:nvPr/>
        </p:nvSpPr>
        <p:spPr bwMode="auto">
          <a:xfrm>
            <a:off x="8316913" y="3213100"/>
            <a:ext cx="4318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9285" name="AutoShape 71"/>
          <p:cNvSpPr>
            <a:spLocks noChangeArrowheads="1"/>
          </p:cNvSpPr>
          <p:nvPr/>
        </p:nvSpPr>
        <p:spPr bwMode="auto">
          <a:xfrm>
            <a:off x="3059113" y="3644900"/>
            <a:ext cx="3168650" cy="720725"/>
          </a:xfrm>
          <a:prstGeom prst="curvedUpArrow">
            <a:avLst>
              <a:gd name="adj1" fmla="val 87930"/>
              <a:gd name="adj2" fmla="val 17585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pack</a:t>
            </a:r>
          </a:p>
        </p:txBody>
      </p:sp>
      <p:sp>
        <p:nvSpPr>
          <p:cNvPr id="9286" name="AutoShape 74"/>
          <p:cNvSpPr>
            <a:spLocks noChangeArrowheads="1"/>
          </p:cNvSpPr>
          <p:nvPr/>
        </p:nvSpPr>
        <p:spPr bwMode="auto">
          <a:xfrm flipH="1">
            <a:off x="2916238" y="1484313"/>
            <a:ext cx="2952750" cy="792162"/>
          </a:xfrm>
          <a:prstGeom prst="curvedDownArrow">
            <a:avLst>
              <a:gd name="adj1" fmla="val 59346"/>
              <a:gd name="adj2" fmla="val 149185"/>
              <a:gd name="adj3" fmla="val 324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unpack</a:t>
            </a:r>
          </a:p>
        </p:txBody>
      </p:sp>
      <p:sp>
        <p:nvSpPr>
          <p:cNvPr id="9287" name="Date Placeholder 7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sv-SE" smtClean="0"/>
              <a:t>26 April 2007</a:t>
            </a:r>
            <a:endParaRPr lang="en-US" smtClean="0"/>
          </a:p>
        </p:txBody>
      </p:sp>
      <p:sp>
        <p:nvSpPr>
          <p:cNvPr id="9288" name="Slide Number Placeholder 7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Thomas Arts </a:t>
            </a:r>
            <a:fld id="{5C3D48B5-1599-4E98-8BC8-242FA915ED6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 </a:t>
            </a:r>
            <a:r>
              <a:rPr lang="sv-SE" dirty="0" err="1" smtClean="0"/>
              <a:t>property</a:t>
            </a:r>
            <a:r>
              <a:rPr lang="sv-SE" dirty="0" smtClean="0"/>
              <a:t> for union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v-SE" b="1" dirty="0" smtClean="0"/>
          </a:p>
          <a:p>
            <a:pPr>
              <a:buNone/>
            </a:pPr>
            <a:endParaRPr lang="sv-SE" b="1" dirty="0" smtClean="0"/>
          </a:p>
          <a:p>
            <a:pPr>
              <a:buNone/>
            </a:pPr>
            <a:endParaRPr lang="sv-SE" b="1" dirty="0" smtClean="0"/>
          </a:p>
          <a:p>
            <a:pPr>
              <a:buNone/>
            </a:pPr>
            <a:endParaRPr lang="sv-SE" b="1" dirty="0" smtClean="0"/>
          </a:p>
        </p:txBody>
      </p:sp>
      <p:sp>
        <p:nvSpPr>
          <p:cNvPr id="4" name="textruta 3"/>
          <p:cNvSpPr txBox="1"/>
          <p:nvPr/>
        </p:nvSpPr>
        <p:spPr>
          <a:xfrm>
            <a:off x="144016" y="2426112"/>
            <a:ext cx="8820472" cy="193899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prop_union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() -&gt;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?FORALL({S1,S2},{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iset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(),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iset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()},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to_list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(union(S1,S2)),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lists:umerge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to_list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(S1),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to_list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(S2)))).</a:t>
            </a:r>
            <a:endParaRPr lang="sv-SE" sz="24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" name="Grupp 7"/>
          <p:cNvGrpSpPr/>
          <p:nvPr/>
        </p:nvGrpSpPr>
        <p:grpSpPr>
          <a:xfrm>
            <a:off x="7308304" y="476672"/>
            <a:ext cx="882999" cy="720080"/>
            <a:chOff x="7308304" y="476672"/>
            <a:chExt cx="882999" cy="720080"/>
          </a:xfrm>
        </p:grpSpPr>
        <p:sp>
          <p:nvSpPr>
            <p:cNvPr id="5" name="Uppåtvinklad 4"/>
            <p:cNvSpPr/>
            <p:nvPr/>
          </p:nvSpPr>
          <p:spPr>
            <a:xfrm rot="5400000">
              <a:off x="7404853" y="596147"/>
              <a:ext cx="504056" cy="69715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" name="Uppåtvinklad 5"/>
            <p:cNvSpPr/>
            <p:nvPr/>
          </p:nvSpPr>
          <p:spPr>
            <a:xfrm flipV="1">
              <a:off x="7452320" y="476672"/>
              <a:ext cx="738983" cy="504056"/>
            </a:xfrm>
            <a:prstGeom prst="bentUpArrow">
              <a:avLst>
                <a:gd name="adj1" fmla="val 25000"/>
                <a:gd name="adj2" fmla="val 24824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Let’s</a:t>
            </a:r>
            <a:r>
              <a:rPr lang="sv-SE" dirty="0" smtClean="0"/>
              <a:t> </a:t>
            </a:r>
            <a:r>
              <a:rPr lang="sv-SE" dirty="0" err="1" smtClean="0"/>
              <a:t>run</a:t>
            </a:r>
            <a:r>
              <a:rPr lang="sv-SE" dirty="0" smtClean="0"/>
              <a:t> </a:t>
            </a:r>
            <a:r>
              <a:rPr lang="sv-SE" dirty="0" err="1" smtClean="0"/>
              <a:t>some</a:t>
            </a:r>
            <a:r>
              <a:rPr lang="sv-SE" dirty="0" smtClean="0"/>
              <a:t> tests…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Property Driven Development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Property-based</a:t>
            </a:r>
            <a:r>
              <a:rPr lang="sv-SE" dirty="0" smtClean="0"/>
              <a:t> </a:t>
            </a:r>
            <a:r>
              <a:rPr lang="sv-SE" dirty="0" err="1" smtClean="0"/>
              <a:t>development</a:t>
            </a:r>
            <a:r>
              <a:rPr lang="sv-SE" dirty="0" smtClean="0"/>
              <a:t> is QUICK!</a:t>
            </a:r>
          </a:p>
          <a:p>
            <a:pPr lvl="1"/>
            <a:r>
              <a:rPr lang="sv-SE" dirty="0" err="1" smtClean="0"/>
              <a:t>Effort</a:t>
            </a:r>
            <a:r>
              <a:rPr lang="sv-SE" dirty="0" smtClean="0"/>
              <a:t> </a:t>
            </a:r>
            <a:r>
              <a:rPr lang="sv-SE" dirty="0" err="1" smtClean="0"/>
              <a:t>invested</a:t>
            </a:r>
            <a:r>
              <a:rPr lang="sv-SE" dirty="0" smtClean="0"/>
              <a:t> in setting up </a:t>
            </a:r>
            <a:r>
              <a:rPr lang="sv-SE" dirty="0" err="1" smtClean="0"/>
              <a:t>properties</a:t>
            </a:r>
            <a:r>
              <a:rPr lang="sv-SE" dirty="0" smtClean="0"/>
              <a:t> is </a:t>
            </a:r>
            <a:r>
              <a:rPr lang="sv-SE" dirty="0" err="1" smtClean="0"/>
              <a:t>quickly</a:t>
            </a:r>
            <a:r>
              <a:rPr lang="sv-SE" dirty="0" smtClean="0"/>
              <a:t> </a:t>
            </a:r>
            <a:r>
              <a:rPr lang="sv-SE" dirty="0" err="1" smtClean="0"/>
              <a:t>repaid</a:t>
            </a:r>
            <a:endParaRPr lang="sv-SE" dirty="0" smtClean="0"/>
          </a:p>
          <a:p>
            <a:r>
              <a:rPr lang="sv-SE" dirty="0" smtClean="0"/>
              <a:t>No </a:t>
            </a:r>
            <a:r>
              <a:rPr lang="sv-SE" dirty="0" err="1" smtClean="0"/>
              <a:t>luxury</a:t>
            </a:r>
            <a:r>
              <a:rPr lang="sv-SE" dirty="0" smtClean="0"/>
              <a:t> of </a:t>
            </a:r>
            <a:r>
              <a:rPr lang="sv-SE" dirty="0" err="1" smtClean="0"/>
              <a:t>leaving</a:t>
            </a:r>
            <a:r>
              <a:rPr lang="sv-SE" dirty="0" smtClean="0"/>
              <a:t> </a:t>
            </a:r>
            <a:r>
              <a:rPr lang="sv-SE" dirty="0" err="1" smtClean="0"/>
              <a:t>code</a:t>
            </a:r>
            <a:r>
              <a:rPr lang="sv-SE" dirty="0" smtClean="0"/>
              <a:t> ”</a:t>
            </a:r>
            <a:r>
              <a:rPr lang="sv-SE" dirty="0" err="1" smtClean="0"/>
              <a:t>half</a:t>
            </a:r>
            <a:r>
              <a:rPr lang="sv-SE" dirty="0" smtClean="0"/>
              <a:t> </a:t>
            </a:r>
            <a:r>
              <a:rPr lang="sv-SE" dirty="0" err="1" smtClean="0"/>
              <a:t>working</a:t>
            </a:r>
            <a:r>
              <a:rPr lang="sv-SE" dirty="0" smtClean="0"/>
              <a:t>”</a:t>
            </a:r>
          </a:p>
          <a:p>
            <a:r>
              <a:rPr lang="sv-SE" dirty="0" err="1" smtClean="0"/>
              <a:t>Resulting</a:t>
            </a:r>
            <a:r>
              <a:rPr lang="sv-SE" dirty="0" smtClean="0"/>
              <a:t> </a:t>
            </a:r>
            <a:r>
              <a:rPr lang="sv-SE" dirty="0" err="1" smtClean="0"/>
              <a:t>code</a:t>
            </a:r>
            <a:r>
              <a:rPr lang="sv-SE" dirty="0" smtClean="0"/>
              <a:t> is </a:t>
            </a:r>
            <a:r>
              <a:rPr lang="sv-SE" i="1" dirty="0" err="1" smtClean="0"/>
              <a:t>very</a:t>
            </a:r>
            <a:r>
              <a:rPr lang="sv-SE" i="1" dirty="0" smtClean="0"/>
              <a:t> solid</a:t>
            </a:r>
            <a:endParaRPr lang="sv-SE" dirty="0" smtClean="0"/>
          </a:p>
          <a:p>
            <a:pPr lvl="1"/>
            <a:r>
              <a:rPr lang="sv-SE" dirty="0" smtClean="0"/>
              <a:t>No </a:t>
            </a:r>
            <a:r>
              <a:rPr lang="sv-SE" dirty="0" err="1" smtClean="0"/>
              <a:t>going</a:t>
            </a:r>
            <a:r>
              <a:rPr lang="sv-SE" dirty="0" smtClean="0"/>
              <a:t> back to fix </a:t>
            </a:r>
            <a:r>
              <a:rPr lang="sv-SE" dirty="0" err="1" smtClean="0"/>
              <a:t>bugs</a:t>
            </a:r>
            <a:r>
              <a:rPr lang="sv-SE" dirty="0" smtClean="0"/>
              <a:t> in last </a:t>
            </a:r>
            <a:r>
              <a:rPr lang="sv-SE" dirty="0" err="1" smtClean="0"/>
              <a:t>week’s</a:t>
            </a:r>
            <a:r>
              <a:rPr lang="sv-SE" dirty="0" smtClean="0"/>
              <a:t> </a:t>
            </a:r>
            <a:r>
              <a:rPr lang="sv-SE" dirty="0" err="1" smtClean="0"/>
              <a:t>code</a:t>
            </a:r>
            <a:endParaRPr lang="sv-SE" dirty="0" smtClean="0"/>
          </a:p>
          <a:p>
            <a:r>
              <a:rPr lang="sv-SE" dirty="0" err="1" smtClean="0"/>
              <a:t>Mistaken</a:t>
            </a:r>
            <a:r>
              <a:rPr lang="sv-SE" dirty="0" smtClean="0"/>
              <a:t> design shows up </a:t>
            </a:r>
            <a:r>
              <a:rPr lang="sv-SE" i="1" dirty="0" smtClean="0"/>
              <a:t>fast</a:t>
            </a:r>
            <a:endParaRPr lang="sv-SE" dirty="0" smtClean="0"/>
          </a:p>
          <a:p>
            <a:pPr lvl="1"/>
            <a:r>
              <a:rPr lang="sv-SE" dirty="0" err="1" smtClean="0"/>
              <a:t>Complex</a:t>
            </a:r>
            <a:r>
              <a:rPr lang="sv-SE" dirty="0" smtClean="0"/>
              <a:t> </a:t>
            </a:r>
            <a:r>
              <a:rPr lang="sv-SE" dirty="0" err="1" smtClean="0"/>
              <a:t>properties</a:t>
            </a:r>
            <a:r>
              <a:rPr lang="sv-SE" dirty="0" smtClean="0"/>
              <a:t>, </a:t>
            </a:r>
            <a:r>
              <a:rPr lang="sv-SE" dirty="0" err="1" smtClean="0"/>
              <a:t>complex</a:t>
            </a:r>
            <a:r>
              <a:rPr lang="sv-SE" dirty="0" smtClean="0"/>
              <a:t> </a:t>
            </a:r>
            <a:r>
              <a:rPr lang="sv-SE" dirty="0" err="1" smtClean="0"/>
              <a:t>code</a:t>
            </a: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Lessons from this </a:t>
            </a:r>
            <a:r>
              <a:rPr lang="sv-SE" dirty="0" err="1" smtClean="0"/>
              <a:t>example</a:t>
            </a:r>
            <a:r>
              <a:rPr lang="sv-SE" dirty="0" smtClean="0"/>
              <a:t>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Simple </a:t>
            </a:r>
            <a:r>
              <a:rPr lang="sv-SE" dirty="0" err="1" smtClean="0"/>
              <a:t>properties</a:t>
            </a:r>
            <a:r>
              <a:rPr lang="sv-SE" dirty="0" smtClean="0"/>
              <a:t> </a:t>
            </a:r>
            <a:r>
              <a:rPr lang="sv-SE" dirty="0" err="1" smtClean="0"/>
              <a:t>find</a:t>
            </a:r>
            <a:r>
              <a:rPr lang="sv-SE" dirty="0" smtClean="0"/>
              <a:t> </a:t>
            </a:r>
            <a:r>
              <a:rPr lang="sv-SE" dirty="0" err="1" smtClean="0"/>
              <a:t>bugs</a:t>
            </a:r>
            <a:r>
              <a:rPr lang="sv-SE" dirty="0" smtClean="0"/>
              <a:t>!</a:t>
            </a:r>
          </a:p>
          <a:p>
            <a:endParaRPr lang="sv-SE" dirty="0" smtClean="0"/>
          </a:p>
          <a:p>
            <a:r>
              <a:rPr lang="sv-SE" dirty="0" err="1" smtClean="0"/>
              <a:t>Use</a:t>
            </a:r>
            <a:r>
              <a:rPr lang="sv-SE" dirty="0" smtClean="0"/>
              <a:t> a </a:t>
            </a:r>
            <a:r>
              <a:rPr lang="sv-SE" dirty="0" err="1" smtClean="0"/>
              <a:t>model</a:t>
            </a:r>
            <a:r>
              <a:rPr lang="sv-SE" dirty="0" smtClean="0"/>
              <a:t> to </a:t>
            </a:r>
            <a:r>
              <a:rPr lang="sv-SE" dirty="0" err="1" smtClean="0"/>
              <a:t>decide</a:t>
            </a:r>
            <a:r>
              <a:rPr lang="sv-SE" dirty="0" smtClean="0"/>
              <a:t> test </a:t>
            </a:r>
            <a:r>
              <a:rPr lang="sv-SE" dirty="0" err="1" smtClean="0"/>
              <a:t>outcomes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”Can I </a:t>
            </a:r>
            <a:r>
              <a:rPr lang="sv-SE" dirty="0" err="1" smtClean="0"/>
              <a:t>compute</a:t>
            </a:r>
            <a:r>
              <a:rPr lang="sv-SE" dirty="0" smtClean="0"/>
              <a:t> this </a:t>
            </a:r>
            <a:r>
              <a:rPr lang="sv-SE" dirty="0" err="1" smtClean="0"/>
              <a:t>another</a:t>
            </a:r>
            <a:r>
              <a:rPr lang="sv-SE" dirty="0" smtClean="0"/>
              <a:t> </a:t>
            </a:r>
            <a:r>
              <a:rPr lang="sv-SE" dirty="0" err="1" smtClean="0"/>
              <a:t>way</a:t>
            </a:r>
            <a:r>
              <a:rPr lang="sv-SE" dirty="0" smtClean="0"/>
              <a:t>?”</a:t>
            </a:r>
            <a:endParaRPr lang="sv-SE" dirty="0"/>
          </a:p>
        </p:txBody>
      </p:sp>
      <p:grpSp>
        <p:nvGrpSpPr>
          <p:cNvPr id="4" name="Grupp 3"/>
          <p:cNvGrpSpPr/>
          <p:nvPr/>
        </p:nvGrpSpPr>
        <p:grpSpPr>
          <a:xfrm>
            <a:off x="3635896" y="4653136"/>
            <a:ext cx="2232248" cy="2132856"/>
            <a:chOff x="7308304" y="476672"/>
            <a:chExt cx="882999" cy="720080"/>
          </a:xfrm>
        </p:grpSpPr>
        <p:sp>
          <p:nvSpPr>
            <p:cNvPr id="5" name="Uppåtvinklad 4"/>
            <p:cNvSpPr/>
            <p:nvPr/>
          </p:nvSpPr>
          <p:spPr>
            <a:xfrm rot="5400000">
              <a:off x="7404853" y="596147"/>
              <a:ext cx="504056" cy="69715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" name="Uppåtvinklad 5"/>
            <p:cNvSpPr/>
            <p:nvPr/>
          </p:nvSpPr>
          <p:spPr>
            <a:xfrm flipV="1">
              <a:off x="7452320" y="476672"/>
              <a:ext cx="738983" cy="504056"/>
            </a:xfrm>
            <a:prstGeom prst="bentUpArrow">
              <a:avLst>
                <a:gd name="adj1" fmla="val 25000"/>
                <a:gd name="adj2" fmla="val 24824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Time for </a:t>
            </a:r>
            <a:r>
              <a:rPr lang="sv-SE" dirty="0" err="1" smtClean="0"/>
              <a:t>some</a:t>
            </a:r>
            <a:r>
              <a:rPr lang="sv-SE" dirty="0" smtClean="0"/>
              <a:t> C </a:t>
            </a:r>
            <a:r>
              <a:rPr lang="sv-SE" dirty="0" err="1" smtClean="0"/>
              <a:t>code</a:t>
            </a:r>
            <a:r>
              <a:rPr lang="sv-SE" dirty="0" smtClean="0"/>
              <a:t>…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Modelling</a:t>
            </a:r>
            <a:r>
              <a:rPr lang="sv-SE" dirty="0" smtClean="0"/>
              <a:t> in </a:t>
            </a:r>
            <a:r>
              <a:rPr lang="sv-SE" dirty="0" err="1" smtClean="0"/>
              <a:t>Erlang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 </a:t>
            </a:r>
            <a:r>
              <a:rPr lang="sv-SE" dirty="0" err="1" smtClean="0"/>
              <a:t>queue</a:t>
            </a:r>
            <a:r>
              <a:rPr lang="sv-SE" dirty="0" smtClean="0"/>
              <a:t> </a:t>
            </a:r>
            <a:r>
              <a:rPr lang="sv-SE" dirty="0" err="1" smtClean="0"/>
              <a:t>contains</a:t>
            </a:r>
            <a:r>
              <a:rPr lang="sv-SE" dirty="0" smtClean="0"/>
              <a:t>… a </a:t>
            </a:r>
            <a:r>
              <a:rPr lang="sv-SE" i="1" dirty="0" smtClean="0"/>
              <a:t>list of </a:t>
            </a:r>
            <a:r>
              <a:rPr lang="sv-SE" i="1" dirty="0" err="1" smtClean="0"/>
              <a:t>numbers</a:t>
            </a:r>
            <a:r>
              <a:rPr lang="sv-SE" i="1" dirty="0" smtClean="0"/>
              <a:t>!</a:t>
            </a:r>
            <a:endParaRPr lang="sv-SE" dirty="0"/>
          </a:p>
        </p:txBody>
      </p:sp>
      <p:grpSp>
        <p:nvGrpSpPr>
          <p:cNvPr id="4" name="Grupp 11"/>
          <p:cNvGrpSpPr/>
          <p:nvPr/>
        </p:nvGrpSpPr>
        <p:grpSpPr>
          <a:xfrm>
            <a:off x="611560" y="2492896"/>
            <a:ext cx="8064896" cy="1368152"/>
            <a:chOff x="611560" y="2204864"/>
            <a:chExt cx="8064896" cy="1368152"/>
          </a:xfrm>
        </p:grpSpPr>
        <p:sp>
          <p:nvSpPr>
            <p:cNvPr id="5" name="Ellips 4"/>
            <p:cNvSpPr/>
            <p:nvPr/>
          </p:nvSpPr>
          <p:spPr>
            <a:xfrm>
              <a:off x="611560" y="2204864"/>
              <a:ext cx="1368152" cy="13681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dirty="0" smtClean="0"/>
                <a:t>API</a:t>
              </a:r>
              <a:r>
                <a:rPr lang="sv-SE" dirty="0" smtClean="0"/>
                <a:t> </a:t>
              </a:r>
              <a:r>
                <a:rPr lang="sv-SE" sz="3200" dirty="0" err="1" smtClean="0"/>
                <a:t>Calls</a:t>
              </a:r>
              <a:endParaRPr lang="sv-SE" dirty="0"/>
            </a:p>
          </p:txBody>
        </p:sp>
        <p:sp>
          <p:nvSpPr>
            <p:cNvPr id="6" name="Höger 5"/>
            <p:cNvSpPr/>
            <p:nvPr/>
          </p:nvSpPr>
          <p:spPr>
            <a:xfrm>
              <a:off x="2051720" y="2564904"/>
              <a:ext cx="720080" cy="6480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Ellips 6"/>
            <p:cNvSpPr/>
            <p:nvPr/>
          </p:nvSpPr>
          <p:spPr>
            <a:xfrm>
              <a:off x="2843808" y="2204864"/>
              <a:ext cx="1368152" cy="13681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dirty="0" smtClean="0"/>
                <a:t>API</a:t>
              </a:r>
              <a:r>
                <a:rPr lang="sv-SE" dirty="0" smtClean="0"/>
                <a:t> </a:t>
              </a:r>
              <a:r>
                <a:rPr lang="sv-SE" sz="3200" dirty="0" err="1" smtClean="0"/>
                <a:t>Calls</a:t>
              </a:r>
              <a:endParaRPr lang="sv-SE" dirty="0"/>
            </a:p>
          </p:txBody>
        </p:sp>
        <p:sp>
          <p:nvSpPr>
            <p:cNvPr id="8" name="Höger 7"/>
            <p:cNvSpPr/>
            <p:nvPr/>
          </p:nvSpPr>
          <p:spPr>
            <a:xfrm>
              <a:off x="4283968" y="2564904"/>
              <a:ext cx="720080" cy="6480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Ellips 8"/>
            <p:cNvSpPr/>
            <p:nvPr/>
          </p:nvSpPr>
          <p:spPr>
            <a:xfrm>
              <a:off x="5076056" y="2204864"/>
              <a:ext cx="1368152" cy="13681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dirty="0" smtClean="0"/>
                <a:t>API</a:t>
              </a:r>
              <a:r>
                <a:rPr lang="sv-SE" dirty="0" smtClean="0"/>
                <a:t> </a:t>
              </a:r>
              <a:r>
                <a:rPr lang="sv-SE" sz="3200" dirty="0" err="1" smtClean="0"/>
                <a:t>Calls</a:t>
              </a:r>
              <a:endParaRPr lang="sv-SE" dirty="0"/>
            </a:p>
          </p:txBody>
        </p:sp>
        <p:sp>
          <p:nvSpPr>
            <p:cNvPr id="10" name="Höger 9"/>
            <p:cNvSpPr/>
            <p:nvPr/>
          </p:nvSpPr>
          <p:spPr>
            <a:xfrm>
              <a:off x="6516216" y="2564904"/>
              <a:ext cx="720080" cy="6480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Ellips 10"/>
            <p:cNvSpPr/>
            <p:nvPr/>
          </p:nvSpPr>
          <p:spPr>
            <a:xfrm>
              <a:off x="7308304" y="2204864"/>
              <a:ext cx="1368152" cy="13681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dirty="0" smtClean="0"/>
                <a:t>API</a:t>
              </a:r>
              <a:r>
                <a:rPr lang="sv-SE" dirty="0" smtClean="0"/>
                <a:t> </a:t>
              </a:r>
              <a:r>
                <a:rPr lang="sv-SE" sz="3200" dirty="0" err="1" smtClean="0"/>
                <a:t>Calls</a:t>
              </a:r>
              <a:endParaRPr lang="sv-SE" dirty="0"/>
            </a:p>
          </p:txBody>
        </p:sp>
      </p:grpSp>
      <p:grpSp>
        <p:nvGrpSpPr>
          <p:cNvPr id="12" name="Grupp 24"/>
          <p:cNvGrpSpPr/>
          <p:nvPr/>
        </p:nvGrpSpPr>
        <p:grpSpPr>
          <a:xfrm>
            <a:off x="611560" y="4869160"/>
            <a:ext cx="8064896" cy="1368152"/>
            <a:chOff x="611560" y="4581128"/>
            <a:chExt cx="8064896" cy="1368152"/>
          </a:xfrm>
        </p:grpSpPr>
        <p:grpSp>
          <p:nvGrpSpPr>
            <p:cNvPr id="13" name="Grupp 14"/>
            <p:cNvGrpSpPr/>
            <p:nvPr/>
          </p:nvGrpSpPr>
          <p:grpSpPr>
            <a:xfrm>
              <a:off x="611560" y="4581128"/>
              <a:ext cx="2160240" cy="1368152"/>
              <a:chOff x="611560" y="4581128"/>
              <a:chExt cx="2160240" cy="1368152"/>
            </a:xfrm>
          </p:grpSpPr>
          <p:sp>
            <p:nvSpPr>
              <p:cNvPr id="21" name="Ellips 12"/>
              <p:cNvSpPr/>
              <p:nvPr/>
            </p:nvSpPr>
            <p:spPr>
              <a:xfrm>
                <a:off x="611560" y="4581128"/>
                <a:ext cx="1368152" cy="1368152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2000" b="1" dirty="0" err="1" smtClean="0"/>
                  <a:t>Model</a:t>
                </a:r>
                <a:r>
                  <a:rPr lang="sv-SE" sz="2000" b="1" dirty="0" smtClean="0"/>
                  <a:t> </a:t>
                </a:r>
                <a:r>
                  <a:rPr lang="sv-SE" sz="2000" b="1" dirty="0" err="1" smtClean="0"/>
                  <a:t>state</a:t>
                </a:r>
                <a:endParaRPr lang="sv-SE" sz="1200" b="1" dirty="0"/>
              </a:p>
            </p:txBody>
          </p:sp>
          <p:sp>
            <p:nvSpPr>
              <p:cNvPr id="22" name="Höger 13"/>
              <p:cNvSpPr/>
              <p:nvPr/>
            </p:nvSpPr>
            <p:spPr>
              <a:xfrm>
                <a:off x="2051720" y="4941168"/>
                <a:ext cx="720080" cy="648072"/>
              </a:xfrm>
              <a:prstGeom prst="rightArrow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4" name="Grupp 15"/>
            <p:cNvGrpSpPr/>
            <p:nvPr/>
          </p:nvGrpSpPr>
          <p:grpSpPr>
            <a:xfrm>
              <a:off x="2843808" y="4581128"/>
              <a:ext cx="2160240" cy="1368152"/>
              <a:chOff x="611560" y="4581128"/>
              <a:chExt cx="2160240" cy="1368152"/>
            </a:xfrm>
          </p:grpSpPr>
          <p:sp>
            <p:nvSpPr>
              <p:cNvPr id="19" name="Ellips 18"/>
              <p:cNvSpPr/>
              <p:nvPr/>
            </p:nvSpPr>
            <p:spPr>
              <a:xfrm>
                <a:off x="611560" y="4581128"/>
                <a:ext cx="1368152" cy="1368152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2000" b="1" dirty="0" err="1" smtClean="0"/>
                  <a:t>Model</a:t>
                </a:r>
                <a:r>
                  <a:rPr lang="sv-SE" sz="2000" b="1" dirty="0" smtClean="0"/>
                  <a:t> </a:t>
                </a:r>
                <a:r>
                  <a:rPr lang="sv-SE" sz="2000" b="1" dirty="0" err="1" smtClean="0"/>
                  <a:t>state</a:t>
                </a:r>
                <a:endParaRPr lang="sv-SE" sz="1200" b="1" dirty="0"/>
              </a:p>
            </p:txBody>
          </p:sp>
          <p:sp>
            <p:nvSpPr>
              <p:cNvPr id="20" name="Höger 19"/>
              <p:cNvSpPr/>
              <p:nvPr/>
            </p:nvSpPr>
            <p:spPr>
              <a:xfrm>
                <a:off x="2051720" y="4941168"/>
                <a:ext cx="720080" cy="648072"/>
              </a:xfrm>
              <a:prstGeom prst="rightArrow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5" name="Grupp 18"/>
            <p:cNvGrpSpPr/>
            <p:nvPr/>
          </p:nvGrpSpPr>
          <p:grpSpPr>
            <a:xfrm>
              <a:off x="5076056" y="4581128"/>
              <a:ext cx="2160240" cy="1368152"/>
              <a:chOff x="611560" y="4581128"/>
              <a:chExt cx="2160240" cy="1368152"/>
            </a:xfrm>
          </p:grpSpPr>
          <p:sp>
            <p:nvSpPr>
              <p:cNvPr id="17" name="Ellips 16"/>
              <p:cNvSpPr/>
              <p:nvPr/>
            </p:nvSpPr>
            <p:spPr>
              <a:xfrm>
                <a:off x="611560" y="4581128"/>
                <a:ext cx="1368152" cy="1368152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2000" b="1" dirty="0" err="1" smtClean="0"/>
                  <a:t>Model</a:t>
                </a:r>
                <a:r>
                  <a:rPr lang="sv-SE" sz="2000" b="1" dirty="0" smtClean="0"/>
                  <a:t> </a:t>
                </a:r>
                <a:r>
                  <a:rPr lang="sv-SE" sz="2000" b="1" dirty="0" err="1" smtClean="0"/>
                  <a:t>state</a:t>
                </a:r>
                <a:endParaRPr lang="sv-SE" sz="1200" b="1" dirty="0"/>
              </a:p>
            </p:txBody>
          </p:sp>
          <p:sp>
            <p:nvSpPr>
              <p:cNvPr id="18" name="Höger 17"/>
              <p:cNvSpPr/>
              <p:nvPr/>
            </p:nvSpPr>
            <p:spPr>
              <a:xfrm>
                <a:off x="2051720" y="4941168"/>
                <a:ext cx="720080" cy="648072"/>
              </a:xfrm>
              <a:prstGeom prst="rightArrow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16" name="Ellips 15"/>
            <p:cNvSpPr/>
            <p:nvPr/>
          </p:nvSpPr>
          <p:spPr>
            <a:xfrm>
              <a:off x="7308304" y="4581128"/>
              <a:ext cx="1368152" cy="1368152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2000" b="1" dirty="0" err="1" smtClean="0"/>
                <a:t>Model</a:t>
              </a:r>
              <a:r>
                <a:rPr lang="sv-SE" sz="2000" b="1" dirty="0" smtClean="0"/>
                <a:t> </a:t>
              </a:r>
              <a:r>
                <a:rPr lang="sv-SE" sz="2000" b="1" dirty="0" err="1" smtClean="0"/>
                <a:t>state</a:t>
              </a:r>
              <a:endParaRPr lang="sv-SE" sz="1200" b="1" dirty="0"/>
            </a:p>
          </p:txBody>
        </p:sp>
      </p:grpSp>
      <p:grpSp>
        <p:nvGrpSpPr>
          <p:cNvPr id="23" name="Grupp 30"/>
          <p:cNvGrpSpPr/>
          <p:nvPr/>
        </p:nvGrpSpPr>
        <p:grpSpPr>
          <a:xfrm>
            <a:off x="1043608" y="3861048"/>
            <a:ext cx="7200800" cy="864096"/>
            <a:chOff x="1043608" y="3573016"/>
            <a:chExt cx="7200800" cy="864096"/>
          </a:xfrm>
        </p:grpSpPr>
        <p:sp>
          <p:nvSpPr>
            <p:cNvPr id="24" name="Ned 23"/>
            <p:cNvSpPr/>
            <p:nvPr/>
          </p:nvSpPr>
          <p:spPr>
            <a:xfrm>
              <a:off x="1043608" y="3645024"/>
              <a:ext cx="504056" cy="79208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5" name="Ned 24"/>
            <p:cNvSpPr/>
            <p:nvPr/>
          </p:nvSpPr>
          <p:spPr>
            <a:xfrm>
              <a:off x="3275856" y="3645024"/>
              <a:ext cx="504056" cy="79208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6" name="Ned 25"/>
            <p:cNvSpPr/>
            <p:nvPr/>
          </p:nvSpPr>
          <p:spPr>
            <a:xfrm>
              <a:off x="5508104" y="3645024"/>
              <a:ext cx="504056" cy="79208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Ned 26"/>
            <p:cNvSpPr/>
            <p:nvPr/>
          </p:nvSpPr>
          <p:spPr>
            <a:xfrm>
              <a:off x="7740352" y="3645024"/>
              <a:ext cx="504056" cy="79208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textruta 27"/>
            <p:cNvSpPr txBox="1"/>
            <p:nvPr/>
          </p:nvSpPr>
          <p:spPr>
            <a:xfrm>
              <a:off x="3131840" y="3573016"/>
              <a:ext cx="33123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3600" b="1" dirty="0" err="1" smtClean="0"/>
                <a:t>postconditions</a:t>
              </a:r>
              <a:endParaRPr lang="sv-SE" sz="3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 </a:t>
            </a:r>
            <a:r>
              <a:rPr lang="sv-SE" dirty="0" err="1" smtClean="0"/>
              <a:t>QuickCheck</a:t>
            </a:r>
            <a:r>
              <a:rPr lang="sv-SE" dirty="0" smtClean="0"/>
              <a:t> Property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Rektangel 3"/>
          <p:cNvSpPr/>
          <p:nvPr/>
        </p:nvSpPr>
        <p:spPr>
          <a:xfrm>
            <a:off x="467544" y="1628800"/>
            <a:ext cx="8208912" cy="23762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prop_q</a:t>
            </a:r>
            <a:r>
              <a:rPr lang="sv-S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() -&gt;</a:t>
            </a:r>
          </a:p>
          <a:p>
            <a:r>
              <a:rPr lang="sv-S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?FORALL(</a:t>
            </a:r>
            <a:r>
              <a:rPr lang="sv-S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Cmds,commands</a:t>
            </a:r>
            <a:r>
              <a:rPr lang="sv-S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(?MODULE),</a:t>
            </a:r>
          </a:p>
          <a:p>
            <a:r>
              <a:rPr lang="sv-S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sv-S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begin</a:t>
            </a:r>
            <a:endParaRPr lang="sv-SE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		{</a:t>
            </a:r>
            <a:r>
              <a:rPr lang="sv-S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H,S,Res</a:t>
            </a:r>
            <a:r>
              <a:rPr lang="sv-S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} = </a:t>
            </a:r>
            <a:r>
              <a:rPr lang="sv-S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run_commands</a:t>
            </a:r>
            <a:r>
              <a:rPr lang="sv-S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(?</a:t>
            </a:r>
            <a:r>
              <a:rPr lang="sv-S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MODULE,Cmds</a:t>
            </a:r>
            <a:r>
              <a:rPr lang="sv-S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),</a:t>
            </a:r>
          </a:p>
          <a:p>
            <a:r>
              <a:rPr lang="sv-S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		Res == ok)</a:t>
            </a:r>
          </a:p>
          <a:p>
            <a:r>
              <a:rPr lang="sv-S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sv-S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sv-S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).</a:t>
            </a:r>
            <a:endParaRPr lang="sv-SE" sz="20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Let’s</a:t>
            </a:r>
            <a:r>
              <a:rPr lang="sv-SE" dirty="0" smtClean="0"/>
              <a:t> </a:t>
            </a:r>
            <a:r>
              <a:rPr lang="sv-SE" dirty="0" err="1" smtClean="0"/>
              <a:t>run</a:t>
            </a:r>
            <a:r>
              <a:rPr lang="sv-SE" dirty="0" smtClean="0"/>
              <a:t> </a:t>
            </a:r>
            <a:r>
              <a:rPr lang="sv-SE" dirty="0" err="1" smtClean="0"/>
              <a:t>some</a:t>
            </a:r>
            <a:r>
              <a:rPr lang="sv-SE" dirty="0" smtClean="0"/>
              <a:t> tests…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For real: </a:t>
            </a:r>
            <a:r>
              <a:rPr lang="sv-SE" dirty="0" err="1" smtClean="0"/>
              <a:t>AutoSAR</a:t>
            </a:r>
            <a:r>
              <a:rPr lang="sv-SE" dirty="0" smtClean="0"/>
              <a:t> testing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dirty="0" smtClean="0"/>
              <a:t>Standard software </a:t>
            </a:r>
            <a:r>
              <a:rPr lang="sv-SE" dirty="0" err="1" smtClean="0"/>
              <a:t>architecture</a:t>
            </a:r>
            <a:r>
              <a:rPr lang="sv-SE" dirty="0" smtClean="0"/>
              <a:t> for </a:t>
            </a:r>
            <a:r>
              <a:rPr lang="sv-SE" dirty="0" err="1" smtClean="0"/>
              <a:t>embedded</a:t>
            </a:r>
            <a:r>
              <a:rPr lang="sv-SE" dirty="0" smtClean="0"/>
              <a:t> processors in </a:t>
            </a:r>
            <a:r>
              <a:rPr lang="sv-SE" dirty="0" err="1" smtClean="0"/>
              <a:t>vehicles</a:t>
            </a:r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006" y="2814414"/>
            <a:ext cx="5471170" cy="2642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innehåll 2"/>
          <p:cNvSpPr txBox="1">
            <a:spLocks/>
          </p:cNvSpPr>
          <p:nvPr/>
        </p:nvSpPr>
        <p:spPr>
          <a:xfrm>
            <a:off x="6228184" y="2492896"/>
            <a:ext cx="2808312" cy="3888432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v-SE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Typical</a:t>
            </a: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v-SE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component</a:t>
            </a:r>
            <a:endParaRPr kumimoji="0" lang="sv-SE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v-SE" sz="3200" dirty="0" smtClean="0"/>
              <a:t>500 </a:t>
            </a:r>
            <a:r>
              <a:rPr lang="sv-SE" sz="3200" i="1" dirty="0" smtClean="0"/>
              <a:t>pages</a:t>
            </a:r>
            <a:r>
              <a:rPr lang="sv-SE" sz="3200" dirty="0" smtClean="0"/>
              <a:t> of </a:t>
            </a:r>
            <a:r>
              <a:rPr lang="sv-SE" sz="3200" dirty="0" err="1" smtClean="0"/>
              <a:t>spec</a:t>
            </a:r>
            <a:endParaRPr lang="sv-SE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15K LOC of 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v-SE" sz="3200" dirty="0" smtClean="0"/>
              <a:t>1500 LOC of </a:t>
            </a:r>
            <a:r>
              <a:rPr lang="sv-SE" sz="3200" dirty="0" err="1" smtClean="0"/>
              <a:t>QuickCheck</a:t>
            </a: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827584" y="1689770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"We know there is a lurking bug somewhere in the </a:t>
            </a:r>
            <a:r>
              <a:rPr lang="en-US" sz="3200" dirty="0" err="1" smtClean="0"/>
              <a:t>dets</a:t>
            </a:r>
            <a:r>
              <a:rPr lang="en-US" sz="3200" dirty="0" smtClean="0"/>
              <a:t> code. We have got 'bad object' and 'premature </a:t>
            </a:r>
            <a:r>
              <a:rPr lang="en-US" sz="3200" dirty="0" err="1" smtClean="0"/>
              <a:t>eof</a:t>
            </a:r>
            <a:r>
              <a:rPr lang="en-US" sz="3200" dirty="0" smtClean="0"/>
              <a:t>' every other month the last year. We have not been able to track the bug down since the </a:t>
            </a:r>
            <a:r>
              <a:rPr lang="en-US" sz="3200" dirty="0" err="1" smtClean="0"/>
              <a:t>dets</a:t>
            </a:r>
            <a:r>
              <a:rPr lang="en-US" sz="3200" dirty="0" smtClean="0"/>
              <a:t> files is repaired automatically next time it is opened.“</a:t>
            </a:r>
          </a:p>
          <a:p>
            <a:pPr algn="r"/>
            <a:r>
              <a:rPr lang="en-US" sz="3200" i="1" dirty="0" err="1" smtClean="0"/>
              <a:t>Tobbe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Törnqvist</a:t>
            </a:r>
            <a:r>
              <a:rPr lang="en-US" sz="3200" i="1" dirty="0" smtClean="0"/>
              <a:t>, </a:t>
            </a:r>
            <a:r>
              <a:rPr lang="en-US" sz="3200" i="1" dirty="0" err="1" smtClean="0"/>
              <a:t>Klarna</a:t>
            </a:r>
            <a:r>
              <a:rPr lang="en-US" sz="3200" i="1" dirty="0" smtClean="0"/>
              <a:t>, 2007</a:t>
            </a:r>
            <a:endParaRPr lang="sv-SE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DEMO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What</a:t>
            </a:r>
            <a:r>
              <a:rPr lang="sv-SE" dirty="0" smtClean="0"/>
              <a:t> is it?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539552" y="1628800"/>
            <a:ext cx="273630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 err="1" smtClean="0"/>
              <a:t>Application</a:t>
            </a:r>
            <a:endParaRPr lang="sv-SE" sz="3200" dirty="0"/>
          </a:p>
        </p:txBody>
      </p:sp>
      <p:sp>
        <p:nvSpPr>
          <p:cNvPr id="5" name="Rektangel 4"/>
          <p:cNvSpPr/>
          <p:nvPr/>
        </p:nvSpPr>
        <p:spPr>
          <a:xfrm>
            <a:off x="539552" y="2780928"/>
            <a:ext cx="273630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 err="1" smtClean="0"/>
              <a:t>Mnesia</a:t>
            </a:r>
            <a:endParaRPr lang="sv-SE" sz="3200" dirty="0"/>
          </a:p>
        </p:txBody>
      </p:sp>
      <p:sp>
        <p:nvSpPr>
          <p:cNvPr id="6" name="Rektangel 5"/>
          <p:cNvSpPr/>
          <p:nvPr/>
        </p:nvSpPr>
        <p:spPr>
          <a:xfrm>
            <a:off x="539552" y="3933056"/>
            <a:ext cx="273630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 smtClean="0"/>
              <a:t>Dets</a:t>
            </a:r>
            <a:endParaRPr lang="sv-SE" sz="3200" dirty="0"/>
          </a:p>
        </p:txBody>
      </p:sp>
      <p:sp>
        <p:nvSpPr>
          <p:cNvPr id="7" name="Rektangel 6"/>
          <p:cNvSpPr/>
          <p:nvPr/>
        </p:nvSpPr>
        <p:spPr>
          <a:xfrm>
            <a:off x="539552" y="5085184"/>
            <a:ext cx="273630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 err="1" smtClean="0"/>
              <a:t>File</a:t>
            </a:r>
            <a:r>
              <a:rPr lang="sv-SE" sz="3200" dirty="0" smtClean="0"/>
              <a:t> system</a:t>
            </a:r>
            <a:endParaRPr lang="sv-SE" sz="3200" dirty="0"/>
          </a:p>
        </p:txBody>
      </p:sp>
      <p:sp>
        <p:nvSpPr>
          <p:cNvPr id="8" name="textruta 7"/>
          <p:cNvSpPr txBox="1"/>
          <p:nvPr/>
        </p:nvSpPr>
        <p:spPr>
          <a:xfrm>
            <a:off x="3707904" y="1556792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800" dirty="0" smtClean="0"/>
          </a:p>
          <a:p>
            <a:r>
              <a:rPr lang="sv-SE" sz="2800" dirty="0" err="1" smtClean="0"/>
              <a:t>Invoicing</a:t>
            </a:r>
            <a:r>
              <a:rPr lang="sv-SE" sz="2800" dirty="0" smtClean="0"/>
              <a:t> services for </a:t>
            </a:r>
            <a:r>
              <a:rPr lang="sv-SE" sz="2800" dirty="0" err="1" smtClean="0"/>
              <a:t>web</a:t>
            </a:r>
            <a:r>
              <a:rPr lang="sv-SE" sz="2800" dirty="0" smtClean="0"/>
              <a:t> shops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3707904" y="2708920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err="1"/>
              <a:t>D</a:t>
            </a:r>
            <a:r>
              <a:rPr lang="sv-SE" sz="2800" dirty="0" err="1" smtClean="0"/>
              <a:t>istributed</a:t>
            </a:r>
            <a:r>
              <a:rPr lang="sv-SE" sz="2800" dirty="0" smtClean="0"/>
              <a:t> </a:t>
            </a:r>
            <a:r>
              <a:rPr lang="sv-SE" sz="2800" dirty="0" err="1" smtClean="0"/>
              <a:t>database</a:t>
            </a:r>
            <a:r>
              <a:rPr lang="sv-SE" sz="2800" dirty="0" smtClean="0"/>
              <a:t>: </a:t>
            </a:r>
            <a:r>
              <a:rPr lang="sv-SE" sz="2800" dirty="0" err="1" smtClean="0"/>
              <a:t>transactions</a:t>
            </a:r>
            <a:r>
              <a:rPr lang="sv-SE" sz="2800" dirty="0" smtClean="0"/>
              <a:t>, distribution, </a:t>
            </a:r>
            <a:r>
              <a:rPr lang="sv-SE" sz="2800" dirty="0" err="1" smtClean="0"/>
              <a:t>replication</a:t>
            </a:r>
            <a:endParaRPr lang="sv-SE" sz="2800" dirty="0" smtClean="0"/>
          </a:p>
        </p:txBody>
      </p:sp>
      <p:sp>
        <p:nvSpPr>
          <p:cNvPr id="10" name="textruta 9"/>
          <p:cNvSpPr txBox="1"/>
          <p:nvPr/>
        </p:nvSpPr>
        <p:spPr>
          <a:xfrm>
            <a:off x="3707904" y="4276253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err="1" smtClean="0"/>
              <a:t>Tuple</a:t>
            </a:r>
            <a:r>
              <a:rPr lang="sv-SE" sz="2800" dirty="0" smtClean="0"/>
              <a:t> </a:t>
            </a:r>
            <a:r>
              <a:rPr lang="sv-SE" sz="2800" dirty="0" err="1" smtClean="0"/>
              <a:t>storage</a:t>
            </a:r>
            <a:endParaRPr lang="sv-SE" sz="2800" dirty="0" smtClean="0"/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484784"/>
            <a:ext cx="1594891" cy="54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Oval 11"/>
          <p:cNvSpPr/>
          <p:nvPr/>
        </p:nvSpPr>
        <p:spPr>
          <a:xfrm>
            <a:off x="6228184" y="188640"/>
            <a:ext cx="2304256" cy="1440160"/>
          </a:xfrm>
          <a:prstGeom prst="wedgeEllipseCallout">
            <a:avLst>
              <a:gd name="adj1" fmla="val -79519"/>
              <a:gd name="adj2" fmla="val 589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300 </a:t>
            </a:r>
            <a:r>
              <a:rPr lang="sv-SE" sz="2800" dirty="0" err="1" smtClean="0"/>
              <a:t>people</a:t>
            </a:r>
            <a:r>
              <a:rPr lang="sv-SE" sz="2800" dirty="0" smtClean="0"/>
              <a:t> in 5 </a:t>
            </a:r>
            <a:r>
              <a:rPr lang="sv-SE" sz="2800" dirty="0" err="1" smtClean="0"/>
              <a:t>years</a:t>
            </a:r>
            <a:endParaRPr lang="sv-SE" sz="2800" dirty="0"/>
          </a:p>
        </p:txBody>
      </p:sp>
      <p:sp>
        <p:nvSpPr>
          <p:cNvPr id="13" name="Tankebubbla 12"/>
          <p:cNvSpPr/>
          <p:nvPr/>
        </p:nvSpPr>
        <p:spPr>
          <a:xfrm>
            <a:off x="5580112" y="4797152"/>
            <a:ext cx="3096344" cy="1368152"/>
          </a:xfrm>
          <a:prstGeom prst="cloudCallout">
            <a:avLst>
              <a:gd name="adj1" fmla="val -116083"/>
              <a:gd name="adj2" fmla="val -429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Race </a:t>
            </a:r>
            <a:r>
              <a:rPr lang="sv-SE" sz="2800" dirty="0" err="1" smtClean="0"/>
              <a:t>conditions</a:t>
            </a:r>
            <a:r>
              <a:rPr lang="sv-SE" sz="2800" dirty="0" smtClean="0"/>
              <a:t>?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/>
      <p:bldP spid="12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Imagine</a:t>
            </a:r>
            <a:r>
              <a:rPr lang="sv-SE" dirty="0" smtClean="0"/>
              <a:t> Testing This…</a:t>
            </a:r>
            <a:endParaRPr lang="sv-SE" dirty="0"/>
          </a:p>
        </p:txBody>
      </p:sp>
      <p:pic>
        <p:nvPicPr>
          <p:cNvPr id="2050" name="Picture 2" descr="C:\Users\John Hughes\AppData\Local\Microsoft\Windows\Temporary Internet Files\Content.IE5\HSDNDSPZ\CAL1HGB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844824"/>
            <a:ext cx="2771775" cy="3886201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395536" y="2492896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err="1" smtClean="0"/>
              <a:t>dispenser:take_ticket</a:t>
            </a:r>
            <a:r>
              <a:rPr lang="sv-SE" sz="3200" dirty="0" smtClean="0"/>
              <a:t>()</a:t>
            </a:r>
          </a:p>
          <a:p>
            <a:endParaRPr lang="sv-SE" sz="3200" dirty="0"/>
          </a:p>
          <a:p>
            <a:r>
              <a:rPr lang="sv-SE" sz="3200" dirty="0" err="1" smtClean="0"/>
              <a:t>dispenser:reset</a:t>
            </a:r>
            <a:r>
              <a:rPr lang="sv-SE" sz="3200" dirty="0" smtClean="0"/>
              <a:t>()</a:t>
            </a:r>
            <a:endParaRPr lang="sv-SE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 </a:t>
            </a:r>
            <a:r>
              <a:rPr lang="sv-SE" dirty="0" err="1" smtClean="0"/>
              <a:t>Unit</a:t>
            </a:r>
            <a:r>
              <a:rPr lang="sv-SE" dirty="0" smtClean="0"/>
              <a:t> Test in </a:t>
            </a:r>
            <a:r>
              <a:rPr lang="sv-SE" dirty="0" err="1" smtClean="0"/>
              <a:t>Erlang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755576" y="1700808"/>
            <a:ext cx="77048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err="1" smtClean="0">
                <a:latin typeface="Courier New" pitchFamily="49" charset="0"/>
                <a:cs typeface="Courier New" pitchFamily="49" charset="0"/>
              </a:rPr>
              <a:t>test_dispenser</a:t>
            </a:r>
            <a:r>
              <a:rPr lang="sv-SE" sz="2800" b="1" dirty="0" smtClean="0">
                <a:latin typeface="Courier New" pitchFamily="49" charset="0"/>
                <a:cs typeface="Courier New" pitchFamily="49" charset="0"/>
              </a:rPr>
              <a:t>() -&gt;</a:t>
            </a:r>
          </a:p>
          <a:p>
            <a:r>
              <a:rPr lang="sv-SE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v-SE" sz="2800" b="1" dirty="0" smtClean="0">
                <a:latin typeface="Courier New" pitchFamily="49" charset="0"/>
                <a:cs typeface="Courier New" pitchFamily="49" charset="0"/>
              </a:rPr>
              <a:t>    reset(),</a:t>
            </a:r>
          </a:p>
          <a:p>
            <a:r>
              <a:rPr lang="sv-SE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800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sv-SE" sz="2800" b="1" dirty="0" err="1" smtClean="0">
                <a:latin typeface="Courier New" pitchFamily="49" charset="0"/>
                <a:cs typeface="Courier New" pitchFamily="49" charset="0"/>
              </a:rPr>
              <a:t>take_ticket</a:t>
            </a:r>
            <a:r>
              <a:rPr lang="sv-SE" sz="2800" b="1" dirty="0" smtClean="0">
                <a:latin typeface="Courier New" pitchFamily="49" charset="0"/>
                <a:cs typeface="Courier New" pitchFamily="49" charset="0"/>
              </a:rPr>
              <a:t>(),</a:t>
            </a:r>
          </a:p>
          <a:p>
            <a:r>
              <a:rPr lang="sv-SE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800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sv-SE" sz="2800" b="1" dirty="0" err="1" smtClean="0">
                <a:latin typeface="Courier New" pitchFamily="49" charset="0"/>
                <a:cs typeface="Courier New" pitchFamily="49" charset="0"/>
              </a:rPr>
              <a:t>take_ticket</a:t>
            </a:r>
            <a:r>
              <a:rPr lang="sv-SE" sz="2800" b="1" dirty="0" smtClean="0">
                <a:latin typeface="Courier New" pitchFamily="49" charset="0"/>
                <a:cs typeface="Courier New" pitchFamily="49" charset="0"/>
              </a:rPr>
              <a:t>(),</a:t>
            </a:r>
          </a:p>
          <a:p>
            <a:r>
              <a:rPr lang="sv-SE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800" b="1" dirty="0" smtClean="0">
                <a:latin typeface="Courier New" pitchFamily="49" charset="0"/>
                <a:cs typeface="Courier New" pitchFamily="49" charset="0"/>
              </a:rPr>
              <a:t> 	 </a:t>
            </a:r>
            <a:r>
              <a:rPr lang="sv-SE" sz="2800" b="1" dirty="0" err="1" smtClean="0">
                <a:latin typeface="Courier New" pitchFamily="49" charset="0"/>
                <a:cs typeface="Courier New" pitchFamily="49" charset="0"/>
              </a:rPr>
              <a:t>take_ticket</a:t>
            </a:r>
            <a:r>
              <a:rPr lang="sv-SE" sz="2800" b="1" dirty="0" smtClean="0">
                <a:latin typeface="Courier New" pitchFamily="49" charset="0"/>
                <a:cs typeface="Courier New" pitchFamily="49" charset="0"/>
              </a:rPr>
              <a:t>(),</a:t>
            </a:r>
          </a:p>
          <a:p>
            <a:r>
              <a:rPr lang="sv-SE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800" b="1" dirty="0" smtClean="0">
                <a:latin typeface="Courier New" pitchFamily="49" charset="0"/>
                <a:cs typeface="Courier New" pitchFamily="49" charset="0"/>
              </a:rPr>
              <a:t>	 reset(),</a:t>
            </a:r>
          </a:p>
          <a:p>
            <a:r>
              <a:rPr lang="sv-SE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800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sv-SE" sz="2800" b="1" dirty="0" err="1" smtClean="0">
                <a:latin typeface="Courier New" pitchFamily="49" charset="0"/>
                <a:cs typeface="Courier New" pitchFamily="49" charset="0"/>
              </a:rPr>
              <a:t>take_ticket</a:t>
            </a:r>
            <a:r>
              <a:rPr lang="sv-SE" sz="2800" b="1" dirty="0" smtClean="0">
                <a:latin typeface="Courier New" pitchFamily="49" charset="0"/>
                <a:cs typeface="Courier New" pitchFamily="49" charset="0"/>
              </a:rPr>
              <a:t>().</a:t>
            </a:r>
            <a:endParaRPr lang="sv-SE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755576" y="2119496"/>
            <a:ext cx="770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ok =</a:t>
            </a:r>
          </a:p>
          <a:p>
            <a:r>
              <a:rPr lang="sv-SE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 =</a:t>
            </a:r>
          </a:p>
          <a:p>
            <a:r>
              <a:rPr lang="sv-SE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 =</a:t>
            </a:r>
          </a:p>
          <a:p>
            <a:r>
              <a:rPr lang="sv-SE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  =</a:t>
            </a:r>
          </a:p>
          <a:p>
            <a:r>
              <a:rPr lang="sv-SE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ok =</a:t>
            </a:r>
          </a:p>
          <a:p>
            <a:r>
              <a:rPr lang="sv-SE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 =</a:t>
            </a:r>
            <a:endParaRPr lang="sv-SE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undad rektangulär 7"/>
          <p:cNvSpPr/>
          <p:nvPr/>
        </p:nvSpPr>
        <p:spPr>
          <a:xfrm>
            <a:off x="827584" y="5229200"/>
            <a:ext cx="2592288" cy="1152128"/>
          </a:xfrm>
          <a:prstGeom prst="wedgeRoundRectCallout">
            <a:avLst>
              <a:gd name="adj1" fmla="val -9406"/>
              <a:gd name="adj2" fmla="val -906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Expected</a:t>
            </a:r>
            <a:r>
              <a:rPr lang="sv-SE" sz="2800" dirty="0" smtClean="0"/>
              <a:t> </a:t>
            </a:r>
            <a:r>
              <a:rPr lang="sv-SE" sz="2800" dirty="0" err="1" smtClean="0"/>
              <a:t>results</a:t>
            </a:r>
            <a:endParaRPr lang="sv-SE" sz="2800" dirty="0"/>
          </a:p>
        </p:txBody>
      </p:sp>
      <p:sp>
        <p:nvSpPr>
          <p:cNvPr id="9" name="Oval 8"/>
          <p:cNvSpPr/>
          <p:nvPr/>
        </p:nvSpPr>
        <p:spPr>
          <a:xfrm>
            <a:off x="5868144" y="5013176"/>
            <a:ext cx="1728192" cy="1224136"/>
          </a:xfrm>
          <a:prstGeom prst="wedgeEllipseCallout">
            <a:avLst>
              <a:gd name="adj1" fmla="val -81196"/>
              <a:gd name="adj2" fmla="val -55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 smtClean="0"/>
              <a:t>BUT…</a:t>
            </a:r>
            <a:endParaRPr lang="sv-SE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 </a:t>
            </a:r>
            <a:r>
              <a:rPr lang="sv-SE" dirty="0" err="1" smtClean="0"/>
              <a:t>Parallel</a:t>
            </a:r>
            <a:r>
              <a:rPr lang="sv-SE" dirty="0" smtClean="0"/>
              <a:t> </a:t>
            </a:r>
            <a:r>
              <a:rPr lang="sv-SE" dirty="0" err="1" smtClean="0"/>
              <a:t>Unit</a:t>
            </a:r>
            <a:r>
              <a:rPr lang="sv-SE" dirty="0" smtClean="0"/>
              <a:t> Test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65512" y="5488632"/>
            <a:ext cx="5626968" cy="1180728"/>
          </a:xfrm>
        </p:spPr>
        <p:txBody>
          <a:bodyPr>
            <a:normAutofit/>
          </a:bodyPr>
          <a:lstStyle/>
          <a:p>
            <a:r>
              <a:rPr lang="sv-SE" dirty="0" smtClean="0"/>
              <a:t>Three </a:t>
            </a:r>
            <a:r>
              <a:rPr lang="sv-SE" dirty="0" err="1" smtClean="0"/>
              <a:t>possible</a:t>
            </a:r>
            <a:r>
              <a:rPr lang="sv-SE" dirty="0" smtClean="0"/>
              <a:t> </a:t>
            </a:r>
            <a:r>
              <a:rPr lang="sv-SE" dirty="0" err="1" smtClean="0"/>
              <a:t>correct</a:t>
            </a:r>
            <a:r>
              <a:rPr lang="sv-SE" dirty="0" smtClean="0"/>
              <a:t> </a:t>
            </a:r>
            <a:r>
              <a:rPr lang="sv-SE" dirty="0" err="1" smtClean="0"/>
              <a:t>outcomes</a:t>
            </a:r>
            <a:r>
              <a:rPr lang="sv-SE" dirty="0" smtClean="0"/>
              <a:t>!</a:t>
            </a:r>
          </a:p>
        </p:txBody>
      </p:sp>
      <p:sp>
        <p:nvSpPr>
          <p:cNvPr id="5" name="Ellips 4"/>
          <p:cNvSpPr/>
          <p:nvPr/>
        </p:nvSpPr>
        <p:spPr>
          <a:xfrm>
            <a:off x="3419872" y="1628800"/>
            <a:ext cx="216024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reset</a:t>
            </a:r>
            <a:endParaRPr lang="sv-SE" sz="2800" dirty="0"/>
          </a:p>
        </p:txBody>
      </p:sp>
      <p:sp>
        <p:nvSpPr>
          <p:cNvPr id="6" name="Ellips 5"/>
          <p:cNvSpPr/>
          <p:nvPr/>
        </p:nvSpPr>
        <p:spPr>
          <a:xfrm>
            <a:off x="971600" y="2996952"/>
            <a:ext cx="26642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take_ticket</a:t>
            </a:r>
            <a:endParaRPr lang="sv-SE" sz="2800" dirty="0"/>
          </a:p>
        </p:txBody>
      </p:sp>
      <p:sp>
        <p:nvSpPr>
          <p:cNvPr id="7" name="Ellips 6"/>
          <p:cNvSpPr/>
          <p:nvPr/>
        </p:nvSpPr>
        <p:spPr>
          <a:xfrm>
            <a:off x="971600" y="4221088"/>
            <a:ext cx="26642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take_ticket</a:t>
            </a:r>
            <a:endParaRPr lang="sv-SE" sz="2800" dirty="0"/>
          </a:p>
        </p:txBody>
      </p:sp>
      <p:sp>
        <p:nvSpPr>
          <p:cNvPr id="8" name="Ellips 7"/>
          <p:cNvSpPr/>
          <p:nvPr/>
        </p:nvSpPr>
        <p:spPr>
          <a:xfrm>
            <a:off x="5220072" y="3573016"/>
            <a:ext cx="26642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take_ticket</a:t>
            </a:r>
            <a:endParaRPr lang="sv-SE" sz="2800" dirty="0"/>
          </a:p>
        </p:txBody>
      </p:sp>
      <p:sp>
        <p:nvSpPr>
          <p:cNvPr id="9" name="textruta 8"/>
          <p:cNvSpPr txBox="1"/>
          <p:nvPr/>
        </p:nvSpPr>
        <p:spPr>
          <a:xfrm>
            <a:off x="3707904" y="3125286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1</a:t>
            </a:r>
          </a:p>
          <a:p>
            <a:endParaRPr lang="sv-SE" sz="2800" dirty="0"/>
          </a:p>
          <a:p>
            <a:endParaRPr lang="sv-SE" sz="2800" dirty="0" smtClean="0"/>
          </a:p>
          <a:p>
            <a:r>
              <a:rPr lang="sv-SE" sz="2800" dirty="0"/>
              <a:t>2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7956376" y="3717032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3</a:t>
            </a:r>
            <a:endParaRPr lang="sv-SE" sz="2800" dirty="0"/>
          </a:p>
        </p:txBody>
      </p:sp>
      <p:sp>
        <p:nvSpPr>
          <p:cNvPr id="11" name="textruta 10"/>
          <p:cNvSpPr txBox="1"/>
          <p:nvPr/>
        </p:nvSpPr>
        <p:spPr>
          <a:xfrm>
            <a:off x="4067944" y="3140968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1</a:t>
            </a:r>
          </a:p>
          <a:p>
            <a:endParaRPr lang="sv-SE" sz="2800" dirty="0"/>
          </a:p>
          <a:p>
            <a:endParaRPr lang="sv-SE" sz="2800" dirty="0" smtClean="0"/>
          </a:p>
          <a:p>
            <a:r>
              <a:rPr lang="sv-SE" sz="2800" dirty="0" smtClean="0"/>
              <a:t>3</a:t>
            </a:r>
            <a:endParaRPr lang="sv-SE" sz="2800" dirty="0"/>
          </a:p>
        </p:txBody>
      </p:sp>
      <p:sp>
        <p:nvSpPr>
          <p:cNvPr id="12" name="textruta 11"/>
          <p:cNvSpPr txBox="1"/>
          <p:nvPr/>
        </p:nvSpPr>
        <p:spPr>
          <a:xfrm>
            <a:off x="8316416" y="3732714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2</a:t>
            </a:r>
            <a:endParaRPr lang="sv-SE" sz="2800" dirty="0"/>
          </a:p>
        </p:txBody>
      </p:sp>
      <p:sp>
        <p:nvSpPr>
          <p:cNvPr id="13" name="textruta 12"/>
          <p:cNvSpPr txBox="1"/>
          <p:nvPr/>
        </p:nvSpPr>
        <p:spPr>
          <a:xfrm>
            <a:off x="4427984" y="3140968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>
                <a:solidFill>
                  <a:srgbClr val="FF0000"/>
                </a:solidFill>
              </a:rPr>
              <a:t>1</a:t>
            </a:r>
          </a:p>
          <a:p>
            <a:endParaRPr lang="sv-SE" sz="2800" b="1" dirty="0">
              <a:solidFill>
                <a:srgbClr val="FF0000"/>
              </a:solidFill>
            </a:endParaRPr>
          </a:p>
          <a:p>
            <a:endParaRPr lang="sv-SE" sz="2800" b="1" dirty="0" smtClean="0">
              <a:solidFill>
                <a:srgbClr val="FF0000"/>
              </a:solidFill>
            </a:endParaRPr>
          </a:p>
          <a:p>
            <a:r>
              <a:rPr lang="sv-SE" sz="2800" b="1" dirty="0" smtClean="0">
                <a:solidFill>
                  <a:srgbClr val="FF0000"/>
                </a:solidFill>
              </a:rPr>
              <a:t>2</a:t>
            </a:r>
            <a:endParaRPr lang="sv-SE" sz="2800" b="1" dirty="0">
              <a:solidFill>
                <a:srgbClr val="FF0000"/>
              </a:solidFill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8676456" y="3732714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>
                <a:solidFill>
                  <a:srgbClr val="FF0000"/>
                </a:solidFill>
              </a:rPr>
              <a:t>1</a:t>
            </a:r>
            <a:endParaRPr lang="sv-SE" sz="2800" b="1" dirty="0">
              <a:solidFill>
                <a:srgbClr val="FF0000"/>
              </a:solidFill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5652120" y="177281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/>
              <a:t>ok</a:t>
            </a:r>
            <a:endParaRPr lang="sv-SE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Another </a:t>
            </a:r>
            <a:r>
              <a:rPr lang="sv-SE" dirty="0" err="1" smtClean="0"/>
              <a:t>Parallel</a:t>
            </a:r>
            <a:r>
              <a:rPr lang="sv-SE" dirty="0" smtClean="0"/>
              <a:t> Test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5556373"/>
            <a:ext cx="8229600" cy="824955"/>
          </a:xfrm>
        </p:spPr>
        <p:txBody>
          <a:bodyPr/>
          <a:lstStyle/>
          <a:p>
            <a:r>
              <a:rPr lang="sv-SE" dirty="0" smtClean="0"/>
              <a:t>42 </a:t>
            </a:r>
            <a:r>
              <a:rPr lang="sv-SE" dirty="0" err="1" smtClean="0"/>
              <a:t>possible</a:t>
            </a:r>
            <a:r>
              <a:rPr lang="sv-SE" dirty="0" smtClean="0"/>
              <a:t> </a:t>
            </a:r>
            <a:r>
              <a:rPr lang="sv-SE" dirty="0" err="1" smtClean="0"/>
              <a:t>correct</a:t>
            </a:r>
            <a:r>
              <a:rPr lang="sv-SE" dirty="0" smtClean="0"/>
              <a:t> </a:t>
            </a:r>
            <a:r>
              <a:rPr lang="sv-SE" dirty="0" err="1" smtClean="0"/>
              <a:t>outcomes</a:t>
            </a:r>
            <a:r>
              <a:rPr lang="sv-SE" dirty="0" smtClean="0"/>
              <a:t>!</a:t>
            </a:r>
            <a:endParaRPr lang="sv-SE" dirty="0"/>
          </a:p>
        </p:txBody>
      </p:sp>
      <p:sp>
        <p:nvSpPr>
          <p:cNvPr id="4" name="Ellips 3"/>
          <p:cNvSpPr/>
          <p:nvPr/>
        </p:nvSpPr>
        <p:spPr>
          <a:xfrm>
            <a:off x="3707904" y="1628800"/>
            <a:ext cx="216024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reset</a:t>
            </a:r>
            <a:endParaRPr lang="sv-SE" sz="2800" dirty="0"/>
          </a:p>
        </p:txBody>
      </p:sp>
      <p:sp>
        <p:nvSpPr>
          <p:cNvPr id="5" name="Ellips 4"/>
          <p:cNvSpPr/>
          <p:nvPr/>
        </p:nvSpPr>
        <p:spPr>
          <a:xfrm>
            <a:off x="539552" y="2924944"/>
            <a:ext cx="26642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take_ticket</a:t>
            </a:r>
            <a:endParaRPr lang="sv-SE" sz="2800" dirty="0"/>
          </a:p>
        </p:txBody>
      </p:sp>
      <p:sp>
        <p:nvSpPr>
          <p:cNvPr id="6" name="Ellips 5"/>
          <p:cNvSpPr/>
          <p:nvPr/>
        </p:nvSpPr>
        <p:spPr>
          <a:xfrm>
            <a:off x="539552" y="4077072"/>
            <a:ext cx="26642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take_ticket</a:t>
            </a:r>
            <a:endParaRPr lang="sv-SE" sz="2800" dirty="0"/>
          </a:p>
        </p:txBody>
      </p:sp>
      <p:sp>
        <p:nvSpPr>
          <p:cNvPr id="7" name="Ellips 6"/>
          <p:cNvSpPr/>
          <p:nvPr/>
        </p:nvSpPr>
        <p:spPr>
          <a:xfrm>
            <a:off x="3491880" y="2924944"/>
            <a:ext cx="26642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take_ticket</a:t>
            </a:r>
            <a:endParaRPr lang="sv-SE" sz="2800" dirty="0"/>
          </a:p>
        </p:txBody>
      </p:sp>
      <p:sp>
        <p:nvSpPr>
          <p:cNvPr id="8" name="Ellips 7"/>
          <p:cNvSpPr/>
          <p:nvPr/>
        </p:nvSpPr>
        <p:spPr>
          <a:xfrm>
            <a:off x="3491880" y="4077072"/>
            <a:ext cx="26642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take_ticket</a:t>
            </a:r>
            <a:endParaRPr lang="sv-SE" sz="2800" dirty="0"/>
          </a:p>
        </p:txBody>
      </p:sp>
      <p:sp>
        <p:nvSpPr>
          <p:cNvPr id="9" name="Ellips 8"/>
          <p:cNvSpPr/>
          <p:nvPr/>
        </p:nvSpPr>
        <p:spPr>
          <a:xfrm>
            <a:off x="6516216" y="3429000"/>
            <a:ext cx="216024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reset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Property-Based</a:t>
            </a:r>
            <a:r>
              <a:rPr lang="sv-SE" dirty="0" smtClean="0"/>
              <a:t> Testing to the </a:t>
            </a:r>
            <a:r>
              <a:rPr lang="sv-SE" dirty="0" err="1" smtClean="0"/>
              <a:t>rescue</a:t>
            </a:r>
            <a:r>
              <a:rPr lang="sv-SE" dirty="0" smtClean="0"/>
              <a:t>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Write</a:t>
            </a:r>
            <a:r>
              <a:rPr lang="sv-SE" dirty="0" smtClean="0"/>
              <a:t> </a:t>
            </a:r>
            <a:r>
              <a:rPr lang="sv-SE" i="1" dirty="0" err="1" smtClean="0"/>
              <a:t>properties</a:t>
            </a:r>
            <a:r>
              <a:rPr lang="sv-SE" dirty="0" smtClean="0"/>
              <a:t> </a:t>
            </a:r>
            <a:r>
              <a:rPr lang="sv-SE" dirty="0" err="1" smtClean="0"/>
              <a:t>instead</a:t>
            </a:r>
            <a:r>
              <a:rPr lang="sv-SE" dirty="0" smtClean="0"/>
              <a:t> of </a:t>
            </a:r>
            <a:r>
              <a:rPr lang="sv-SE" dirty="0" err="1" smtClean="0"/>
              <a:t>expected</a:t>
            </a:r>
            <a:r>
              <a:rPr lang="sv-SE" dirty="0" smtClean="0"/>
              <a:t> outputs</a:t>
            </a:r>
          </a:p>
          <a:p>
            <a:pPr lvl="1"/>
            <a:r>
              <a:rPr lang="sv-SE" dirty="0" err="1" smtClean="0"/>
              <a:t>e.g</a:t>
            </a:r>
            <a:r>
              <a:rPr lang="sv-SE" dirty="0" smtClean="0"/>
              <a:t>. sort([A,B,C]) == [1,2,3</a:t>
            </a:r>
            <a:r>
              <a:rPr lang="sv-SE" dirty="0" smtClean="0"/>
              <a:t>]</a:t>
            </a:r>
          </a:p>
          <a:p>
            <a:pPr lvl="1"/>
            <a:endParaRPr lang="sv-SE" dirty="0" smtClean="0"/>
          </a:p>
          <a:p>
            <a:r>
              <a:rPr lang="sv-SE" dirty="0" err="1" smtClean="0"/>
              <a:t>Use</a:t>
            </a:r>
            <a:r>
              <a:rPr lang="sv-SE" dirty="0" smtClean="0"/>
              <a:t> </a:t>
            </a:r>
            <a:r>
              <a:rPr lang="sv-SE" i="1" dirty="0" err="1" smtClean="0"/>
              <a:t>models</a:t>
            </a:r>
            <a:r>
              <a:rPr lang="sv-SE" dirty="0" smtClean="0"/>
              <a:t> to </a:t>
            </a:r>
            <a:r>
              <a:rPr lang="sv-SE" dirty="0" err="1" smtClean="0"/>
              <a:t>decide</a:t>
            </a:r>
            <a:r>
              <a:rPr lang="sv-SE" dirty="0" smtClean="0"/>
              <a:t> </a:t>
            </a:r>
            <a:r>
              <a:rPr lang="sv-SE" dirty="0" err="1" smtClean="0"/>
              <a:t>if</a:t>
            </a:r>
            <a:r>
              <a:rPr lang="sv-SE" dirty="0" smtClean="0"/>
              <a:t> tests pass…</a:t>
            </a:r>
            <a:endParaRPr lang="sv-SE" dirty="0" smtClean="0"/>
          </a:p>
          <a:p>
            <a:pPr lvl="1"/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Model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Just an </a:t>
            </a:r>
            <a:r>
              <a:rPr lang="sv-SE" dirty="0" err="1" smtClean="0"/>
              <a:t>integer</a:t>
            </a:r>
            <a:r>
              <a:rPr lang="sv-SE" dirty="0" smtClean="0"/>
              <a:t>!</a:t>
            </a:r>
          </a:p>
          <a:p>
            <a:endParaRPr lang="sv-SE" dirty="0" smtClean="0"/>
          </a:p>
          <a:p>
            <a:r>
              <a:rPr lang="sv-SE" dirty="0" smtClean="0"/>
              <a:t>State </a:t>
            </a:r>
            <a:r>
              <a:rPr lang="sv-SE" dirty="0" err="1" smtClean="0"/>
              <a:t>transitions</a:t>
            </a:r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err="1" smtClean="0"/>
              <a:t>Postconditions</a:t>
            </a:r>
            <a:endParaRPr lang="sv-SE" dirty="0"/>
          </a:p>
        </p:txBody>
      </p:sp>
      <p:pic>
        <p:nvPicPr>
          <p:cNvPr id="4" name="Picture 2" descr="C:\Users\John Hughes\AppData\Local\Microsoft\Windows\Temporary Internet Files\Content.IE5\HSDNDSPZ\CAL1HGB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3689" y="1700808"/>
            <a:ext cx="1540759" cy="2160240"/>
          </a:xfrm>
          <a:prstGeom prst="rect">
            <a:avLst/>
          </a:prstGeom>
          <a:noFill/>
        </p:spPr>
      </p:pic>
      <p:sp>
        <p:nvSpPr>
          <p:cNvPr id="5" name="Rektangel 4"/>
          <p:cNvSpPr/>
          <p:nvPr/>
        </p:nvSpPr>
        <p:spPr>
          <a:xfrm>
            <a:off x="1187624" y="3284984"/>
            <a:ext cx="66247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next_state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(S,_V,{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call,_,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,_}) -&gt;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0;</a:t>
            </a: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next_state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(S,_V,{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call,_,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take_ticket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,_}) -&gt;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S+1.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187624" y="5025370"/>
            <a:ext cx="7632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postcondition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(S,{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call,_,take_ticket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,_},Res) -&gt;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Res == S+1;</a:t>
            </a:r>
            <a:endParaRPr lang="sv-SE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Sequential</a:t>
            </a:r>
            <a:r>
              <a:rPr lang="sv-SE" dirty="0" smtClean="0"/>
              <a:t> testing…</a:t>
            </a:r>
            <a:endParaRPr lang="sv-SE" dirty="0"/>
          </a:p>
        </p:txBody>
      </p:sp>
      <p:grpSp>
        <p:nvGrpSpPr>
          <p:cNvPr id="4" name="Grupp 11"/>
          <p:cNvGrpSpPr/>
          <p:nvPr/>
        </p:nvGrpSpPr>
        <p:grpSpPr>
          <a:xfrm>
            <a:off x="611560" y="2132856"/>
            <a:ext cx="8064896" cy="1368152"/>
            <a:chOff x="611560" y="2204864"/>
            <a:chExt cx="8064896" cy="1368152"/>
          </a:xfrm>
        </p:grpSpPr>
        <p:sp>
          <p:nvSpPr>
            <p:cNvPr id="5" name="Ellips 4"/>
            <p:cNvSpPr/>
            <p:nvPr/>
          </p:nvSpPr>
          <p:spPr>
            <a:xfrm>
              <a:off x="611560" y="2204864"/>
              <a:ext cx="1368152" cy="13681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dirty="0" smtClean="0"/>
                <a:t>API</a:t>
              </a:r>
              <a:r>
                <a:rPr lang="sv-SE" dirty="0" smtClean="0"/>
                <a:t> </a:t>
              </a:r>
              <a:r>
                <a:rPr lang="sv-SE" sz="3200" dirty="0" err="1" smtClean="0"/>
                <a:t>Calls</a:t>
              </a:r>
              <a:endParaRPr lang="sv-SE" dirty="0"/>
            </a:p>
          </p:txBody>
        </p:sp>
        <p:sp>
          <p:nvSpPr>
            <p:cNvPr id="6" name="Höger 5"/>
            <p:cNvSpPr/>
            <p:nvPr/>
          </p:nvSpPr>
          <p:spPr>
            <a:xfrm>
              <a:off x="2051720" y="2564904"/>
              <a:ext cx="720080" cy="6480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Ellips 6"/>
            <p:cNvSpPr/>
            <p:nvPr/>
          </p:nvSpPr>
          <p:spPr>
            <a:xfrm>
              <a:off x="2843808" y="2204864"/>
              <a:ext cx="1368152" cy="13681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dirty="0" smtClean="0"/>
                <a:t>API</a:t>
              </a:r>
              <a:r>
                <a:rPr lang="sv-SE" dirty="0" smtClean="0"/>
                <a:t> </a:t>
              </a:r>
              <a:r>
                <a:rPr lang="sv-SE" sz="3200" dirty="0" err="1" smtClean="0"/>
                <a:t>Calls</a:t>
              </a:r>
              <a:endParaRPr lang="sv-SE" dirty="0"/>
            </a:p>
          </p:txBody>
        </p:sp>
        <p:sp>
          <p:nvSpPr>
            <p:cNvPr id="8" name="Höger 7"/>
            <p:cNvSpPr/>
            <p:nvPr/>
          </p:nvSpPr>
          <p:spPr>
            <a:xfrm>
              <a:off x="4283968" y="2564904"/>
              <a:ext cx="720080" cy="6480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Ellips 8"/>
            <p:cNvSpPr/>
            <p:nvPr/>
          </p:nvSpPr>
          <p:spPr>
            <a:xfrm>
              <a:off x="5076056" y="2204864"/>
              <a:ext cx="1368152" cy="13681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dirty="0" smtClean="0"/>
                <a:t>API</a:t>
              </a:r>
              <a:r>
                <a:rPr lang="sv-SE" dirty="0" smtClean="0"/>
                <a:t> </a:t>
              </a:r>
              <a:r>
                <a:rPr lang="sv-SE" sz="3200" dirty="0" err="1" smtClean="0"/>
                <a:t>Calls</a:t>
              </a:r>
              <a:endParaRPr lang="sv-SE" dirty="0"/>
            </a:p>
          </p:txBody>
        </p:sp>
        <p:sp>
          <p:nvSpPr>
            <p:cNvPr id="10" name="Höger 9"/>
            <p:cNvSpPr/>
            <p:nvPr/>
          </p:nvSpPr>
          <p:spPr>
            <a:xfrm>
              <a:off x="6516216" y="2564904"/>
              <a:ext cx="720080" cy="6480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Ellips 10"/>
            <p:cNvSpPr/>
            <p:nvPr/>
          </p:nvSpPr>
          <p:spPr>
            <a:xfrm>
              <a:off x="7308304" y="2204864"/>
              <a:ext cx="1368152" cy="13681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dirty="0" smtClean="0"/>
                <a:t>API</a:t>
              </a:r>
              <a:r>
                <a:rPr lang="sv-SE" dirty="0" smtClean="0"/>
                <a:t> </a:t>
              </a:r>
              <a:r>
                <a:rPr lang="sv-SE" sz="3200" dirty="0" err="1" smtClean="0"/>
                <a:t>Calls</a:t>
              </a:r>
              <a:endParaRPr lang="sv-SE" dirty="0"/>
            </a:p>
          </p:txBody>
        </p:sp>
      </p:grpSp>
      <p:grpSp>
        <p:nvGrpSpPr>
          <p:cNvPr id="12" name="Grupp 24"/>
          <p:cNvGrpSpPr/>
          <p:nvPr/>
        </p:nvGrpSpPr>
        <p:grpSpPr>
          <a:xfrm>
            <a:off x="611560" y="4509120"/>
            <a:ext cx="8064896" cy="1368152"/>
            <a:chOff x="611560" y="4581128"/>
            <a:chExt cx="8064896" cy="1368152"/>
          </a:xfrm>
        </p:grpSpPr>
        <p:grpSp>
          <p:nvGrpSpPr>
            <p:cNvPr id="13" name="Grupp 14"/>
            <p:cNvGrpSpPr/>
            <p:nvPr/>
          </p:nvGrpSpPr>
          <p:grpSpPr>
            <a:xfrm>
              <a:off x="611560" y="4581128"/>
              <a:ext cx="2160240" cy="1368152"/>
              <a:chOff x="611560" y="4581128"/>
              <a:chExt cx="2160240" cy="1368152"/>
            </a:xfrm>
          </p:grpSpPr>
          <p:sp>
            <p:nvSpPr>
              <p:cNvPr id="21" name="Ellips 12"/>
              <p:cNvSpPr/>
              <p:nvPr/>
            </p:nvSpPr>
            <p:spPr>
              <a:xfrm>
                <a:off x="611560" y="4581128"/>
                <a:ext cx="1368152" cy="1368152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2000" b="1" dirty="0" err="1" smtClean="0"/>
                  <a:t>Model</a:t>
                </a:r>
                <a:r>
                  <a:rPr lang="sv-SE" sz="2000" b="1" dirty="0" smtClean="0"/>
                  <a:t> </a:t>
                </a:r>
                <a:r>
                  <a:rPr lang="sv-SE" sz="2000" b="1" dirty="0" err="1" smtClean="0"/>
                  <a:t>state</a:t>
                </a:r>
                <a:endParaRPr lang="sv-SE" sz="1200" b="1" dirty="0"/>
              </a:p>
            </p:txBody>
          </p:sp>
          <p:sp>
            <p:nvSpPr>
              <p:cNvPr id="22" name="Höger 13"/>
              <p:cNvSpPr/>
              <p:nvPr/>
            </p:nvSpPr>
            <p:spPr>
              <a:xfrm>
                <a:off x="2051720" y="4941168"/>
                <a:ext cx="720080" cy="648072"/>
              </a:xfrm>
              <a:prstGeom prst="rightArrow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4" name="Grupp 15"/>
            <p:cNvGrpSpPr/>
            <p:nvPr/>
          </p:nvGrpSpPr>
          <p:grpSpPr>
            <a:xfrm>
              <a:off x="2843808" y="4581128"/>
              <a:ext cx="2160240" cy="1368152"/>
              <a:chOff x="611560" y="4581128"/>
              <a:chExt cx="2160240" cy="1368152"/>
            </a:xfrm>
          </p:grpSpPr>
          <p:sp>
            <p:nvSpPr>
              <p:cNvPr id="19" name="Ellips 18"/>
              <p:cNvSpPr/>
              <p:nvPr/>
            </p:nvSpPr>
            <p:spPr>
              <a:xfrm>
                <a:off x="611560" y="4581128"/>
                <a:ext cx="1368152" cy="1368152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2000" b="1" dirty="0" err="1" smtClean="0"/>
                  <a:t>Model</a:t>
                </a:r>
                <a:r>
                  <a:rPr lang="sv-SE" sz="2000" b="1" dirty="0" smtClean="0"/>
                  <a:t> </a:t>
                </a:r>
                <a:r>
                  <a:rPr lang="sv-SE" sz="2000" b="1" dirty="0" err="1" smtClean="0"/>
                  <a:t>state</a:t>
                </a:r>
                <a:endParaRPr lang="sv-SE" sz="1200" b="1" dirty="0"/>
              </a:p>
            </p:txBody>
          </p:sp>
          <p:sp>
            <p:nvSpPr>
              <p:cNvPr id="20" name="Höger 19"/>
              <p:cNvSpPr/>
              <p:nvPr/>
            </p:nvSpPr>
            <p:spPr>
              <a:xfrm>
                <a:off x="2051720" y="4941168"/>
                <a:ext cx="720080" cy="648072"/>
              </a:xfrm>
              <a:prstGeom prst="rightArrow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5" name="Grupp 18"/>
            <p:cNvGrpSpPr/>
            <p:nvPr/>
          </p:nvGrpSpPr>
          <p:grpSpPr>
            <a:xfrm>
              <a:off x="5076056" y="4581128"/>
              <a:ext cx="2160240" cy="1368152"/>
              <a:chOff x="611560" y="4581128"/>
              <a:chExt cx="2160240" cy="1368152"/>
            </a:xfrm>
          </p:grpSpPr>
          <p:sp>
            <p:nvSpPr>
              <p:cNvPr id="17" name="Ellips 16"/>
              <p:cNvSpPr/>
              <p:nvPr/>
            </p:nvSpPr>
            <p:spPr>
              <a:xfrm>
                <a:off x="611560" y="4581128"/>
                <a:ext cx="1368152" cy="1368152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2000" b="1" dirty="0" err="1" smtClean="0"/>
                  <a:t>Model</a:t>
                </a:r>
                <a:r>
                  <a:rPr lang="sv-SE" sz="2000" b="1" dirty="0" smtClean="0"/>
                  <a:t> </a:t>
                </a:r>
                <a:r>
                  <a:rPr lang="sv-SE" sz="2000" b="1" dirty="0" err="1" smtClean="0"/>
                  <a:t>state</a:t>
                </a:r>
                <a:endParaRPr lang="sv-SE" sz="1200" b="1" dirty="0"/>
              </a:p>
            </p:txBody>
          </p:sp>
          <p:sp>
            <p:nvSpPr>
              <p:cNvPr id="18" name="Höger 17"/>
              <p:cNvSpPr/>
              <p:nvPr/>
            </p:nvSpPr>
            <p:spPr>
              <a:xfrm>
                <a:off x="2051720" y="4941168"/>
                <a:ext cx="720080" cy="648072"/>
              </a:xfrm>
              <a:prstGeom prst="rightArrow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16" name="Ellips 15"/>
            <p:cNvSpPr/>
            <p:nvPr/>
          </p:nvSpPr>
          <p:spPr>
            <a:xfrm>
              <a:off x="7308304" y="4581128"/>
              <a:ext cx="1368152" cy="1368152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2000" b="1" dirty="0" err="1" smtClean="0"/>
                <a:t>Model</a:t>
              </a:r>
              <a:r>
                <a:rPr lang="sv-SE" sz="2000" b="1" dirty="0" smtClean="0"/>
                <a:t> </a:t>
              </a:r>
              <a:r>
                <a:rPr lang="sv-SE" sz="2000" b="1" dirty="0" err="1" smtClean="0"/>
                <a:t>state</a:t>
              </a:r>
              <a:endParaRPr lang="sv-SE" sz="1200" b="1" dirty="0"/>
            </a:p>
          </p:txBody>
        </p:sp>
      </p:grpSp>
      <p:grpSp>
        <p:nvGrpSpPr>
          <p:cNvPr id="23" name="Grupp 30"/>
          <p:cNvGrpSpPr/>
          <p:nvPr/>
        </p:nvGrpSpPr>
        <p:grpSpPr>
          <a:xfrm>
            <a:off x="1043608" y="3501008"/>
            <a:ext cx="7200800" cy="864096"/>
            <a:chOff x="1043608" y="3573016"/>
            <a:chExt cx="7200800" cy="864096"/>
          </a:xfrm>
        </p:grpSpPr>
        <p:sp>
          <p:nvSpPr>
            <p:cNvPr id="24" name="Ned 23"/>
            <p:cNvSpPr/>
            <p:nvPr/>
          </p:nvSpPr>
          <p:spPr>
            <a:xfrm>
              <a:off x="1043608" y="3645024"/>
              <a:ext cx="504056" cy="79208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5" name="Ned 24"/>
            <p:cNvSpPr/>
            <p:nvPr/>
          </p:nvSpPr>
          <p:spPr>
            <a:xfrm>
              <a:off x="3275856" y="3645024"/>
              <a:ext cx="504056" cy="79208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6" name="Ned 25"/>
            <p:cNvSpPr/>
            <p:nvPr/>
          </p:nvSpPr>
          <p:spPr>
            <a:xfrm>
              <a:off x="5508104" y="3645024"/>
              <a:ext cx="504056" cy="79208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Ned 26"/>
            <p:cNvSpPr/>
            <p:nvPr/>
          </p:nvSpPr>
          <p:spPr>
            <a:xfrm>
              <a:off x="7740352" y="3645024"/>
              <a:ext cx="504056" cy="79208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textruta 27"/>
            <p:cNvSpPr txBox="1"/>
            <p:nvPr/>
          </p:nvSpPr>
          <p:spPr>
            <a:xfrm>
              <a:off x="3131840" y="3573016"/>
              <a:ext cx="33123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3600" b="1" dirty="0" err="1" smtClean="0"/>
                <a:t>postconditions</a:t>
              </a:r>
              <a:endParaRPr lang="sv-SE" sz="3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Parallel</a:t>
            </a:r>
            <a:r>
              <a:rPr lang="sv-SE" dirty="0" smtClean="0"/>
              <a:t> Test Cases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Use</a:t>
            </a:r>
            <a:r>
              <a:rPr lang="sv-SE" dirty="0" smtClean="0"/>
              <a:t> the </a:t>
            </a:r>
            <a:r>
              <a:rPr lang="sv-SE" i="1" dirty="0" smtClean="0"/>
              <a:t>same</a:t>
            </a:r>
            <a:r>
              <a:rPr lang="sv-SE" dirty="0" smtClean="0"/>
              <a:t> </a:t>
            </a:r>
            <a:r>
              <a:rPr lang="sv-SE" dirty="0" err="1" smtClean="0"/>
              <a:t>model</a:t>
            </a:r>
            <a:r>
              <a:rPr lang="sv-SE" dirty="0"/>
              <a:t>!</a:t>
            </a:r>
            <a:endParaRPr lang="sv-SE" dirty="0" smtClean="0"/>
          </a:p>
        </p:txBody>
      </p:sp>
      <p:grpSp>
        <p:nvGrpSpPr>
          <p:cNvPr id="5" name="Grupp 6"/>
          <p:cNvGrpSpPr/>
          <p:nvPr/>
        </p:nvGrpSpPr>
        <p:grpSpPr>
          <a:xfrm>
            <a:off x="611560" y="3068960"/>
            <a:ext cx="1368152" cy="648072"/>
            <a:chOff x="611560" y="3068960"/>
            <a:chExt cx="1368152" cy="648072"/>
          </a:xfrm>
        </p:grpSpPr>
        <p:sp>
          <p:nvSpPr>
            <p:cNvPr id="4" name="Ellips 3"/>
            <p:cNvSpPr/>
            <p:nvPr/>
          </p:nvSpPr>
          <p:spPr>
            <a:xfrm>
              <a:off x="611560" y="306896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6" name="Rak pil 5"/>
            <p:cNvCxnSpPr/>
            <p:nvPr/>
          </p:nvCxnSpPr>
          <p:spPr>
            <a:xfrm>
              <a:off x="1331640" y="3429000"/>
              <a:ext cx="648072" cy="158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p 7"/>
          <p:cNvGrpSpPr/>
          <p:nvPr/>
        </p:nvGrpSpPr>
        <p:grpSpPr>
          <a:xfrm>
            <a:off x="1979712" y="3068960"/>
            <a:ext cx="1368152" cy="648072"/>
            <a:chOff x="611560" y="3068960"/>
            <a:chExt cx="1368152" cy="648072"/>
          </a:xfrm>
        </p:grpSpPr>
        <p:sp>
          <p:nvSpPr>
            <p:cNvPr id="9" name="Ellips 8"/>
            <p:cNvSpPr/>
            <p:nvPr/>
          </p:nvSpPr>
          <p:spPr>
            <a:xfrm>
              <a:off x="611560" y="306896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0" name="Rak pil 9"/>
            <p:cNvCxnSpPr/>
            <p:nvPr/>
          </p:nvCxnSpPr>
          <p:spPr>
            <a:xfrm>
              <a:off x="1331640" y="3429000"/>
              <a:ext cx="648072" cy="158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 10"/>
          <p:cNvGrpSpPr/>
          <p:nvPr/>
        </p:nvGrpSpPr>
        <p:grpSpPr>
          <a:xfrm>
            <a:off x="3347864" y="3068960"/>
            <a:ext cx="1368152" cy="648072"/>
            <a:chOff x="611560" y="3068960"/>
            <a:chExt cx="1368152" cy="648072"/>
          </a:xfrm>
        </p:grpSpPr>
        <p:sp>
          <p:nvSpPr>
            <p:cNvPr id="12" name="Ellips 11"/>
            <p:cNvSpPr/>
            <p:nvPr/>
          </p:nvSpPr>
          <p:spPr>
            <a:xfrm>
              <a:off x="611560" y="306896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3" name="Rak pil 12"/>
            <p:cNvCxnSpPr/>
            <p:nvPr/>
          </p:nvCxnSpPr>
          <p:spPr>
            <a:xfrm>
              <a:off x="1331640" y="3429000"/>
              <a:ext cx="648072" cy="158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p 13"/>
          <p:cNvGrpSpPr/>
          <p:nvPr/>
        </p:nvGrpSpPr>
        <p:grpSpPr>
          <a:xfrm>
            <a:off x="5004048" y="2276872"/>
            <a:ext cx="1368152" cy="648072"/>
            <a:chOff x="611560" y="3068960"/>
            <a:chExt cx="1368152" cy="648072"/>
          </a:xfrm>
        </p:grpSpPr>
        <p:sp>
          <p:nvSpPr>
            <p:cNvPr id="15" name="Ellips 14"/>
            <p:cNvSpPr/>
            <p:nvPr/>
          </p:nvSpPr>
          <p:spPr>
            <a:xfrm>
              <a:off x="611560" y="306896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6" name="Rak pil 15"/>
            <p:cNvCxnSpPr/>
            <p:nvPr/>
          </p:nvCxnSpPr>
          <p:spPr>
            <a:xfrm>
              <a:off x="1331640" y="3429000"/>
              <a:ext cx="648072" cy="158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p 16"/>
          <p:cNvGrpSpPr/>
          <p:nvPr/>
        </p:nvGrpSpPr>
        <p:grpSpPr>
          <a:xfrm>
            <a:off x="6372200" y="2276872"/>
            <a:ext cx="1368152" cy="648072"/>
            <a:chOff x="611560" y="3068960"/>
            <a:chExt cx="1368152" cy="648072"/>
          </a:xfrm>
        </p:grpSpPr>
        <p:sp>
          <p:nvSpPr>
            <p:cNvPr id="18" name="Ellips 17"/>
            <p:cNvSpPr/>
            <p:nvPr/>
          </p:nvSpPr>
          <p:spPr>
            <a:xfrm>
              <a:off x="611560" y="306896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9" name="Rak pil 18"/>
            <p:cNvCxnSpPr/>
            <p:nvPr/>
          </p:nvCxnSpPr>
          <p:spPr>
            <a:xfrm>
              <a:off x="1331640" y="3429000"/>
              <a:ext cx="648072" cy="158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 19"/>
          <p:cNvGrpSpPr/>
          <p:nvPr/>
        </p:nvGrpSpPr>
        <p:grpSpPr>
          <a:xfrm>
            <a:off x="5004048" y="4005064"/>
            <a:ext cx="1368152" cy="648072"/>
            <a:chOff x="611560" y="3068960"/>
            <a:chExt cx="1368152" cy="648072"/>
          </a:xfrm>
        </p:grpSpPr>
        <p:sp>
          <p:nvSpPr>
            <p:cNvPr id="21" name="Ellips 20"/>
            <p:cNvSpPr/>
            <p:nvPr/>
          </p:nvSpPr>
          <p:spPr>
            <a:xfrm>
              <a:off x="611560" y="306896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22" name="Rak pil 21"/>
            <p:cNvCxnSpPr/>
            <p:nvPr/>
          </p:nvCxnSpPr>
          <p:spPr>
            <a:xfrm>
              <a:off x="1331640" y="3429000"/>
              <a:ext cx="648072" cy="158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 22"/>
          <p:cNvGrpSpPr/>
          <p:nvPr/>
        </p:nvGrpSpPr>
        <p:grpSpPr>
          <a:xfrm>
            <a:off x="6372200" y="4005064"/>
            <a:ext cx="1368152" cy="648072"/>
            <a:chOff x="611560" y="3068960"/>
            <a:chExt cx="1368152" cy="648072"/>
          </a:xfrm>
        </p:grpSpPr>
        <p:sp>
          <p:nvSpPr>
            <p:cNvPr id="24" name="Ellips 23"/>
            <p:cNvSpPr/>
            <p:nvPr/>
          </p:nvSpPr>
          <p:spPr>
            <a:xfrm>
              <a:off x="611560" y="306896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25" name="Rak pil 24"/>
            <p:cNvCxnSpPr/>
            <p:nvPr/>
          </p:nvCxnSpPr>
          <p:spPr>
            <a:xfrm>
              <a:off x="1331640" y="3429000"/>
              <a:ext cx="648072" cy="158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Frihandsfigur 25"/>
          <p:cNvSpPr/>
          <p:nvPr/>
        </p:nvSpPr>
        <p:spPr>
          <a:xfrm>
            <a:off x="4662152" y="2558603"/>
            <a:ext cx="334851" cy="880056"/>
          </a:xfrm>
          <a:custGeom>
            <a:avLst/>
            <a:gdLst>
              <a:gd name="connsiteX0" fmla="*/ 0 w 334851"/>
              <a:gd name="connsiteY0" fmla="*/ 880056 h 880056"/>
              <a:gd name="connsiteX1" fmla="*/ 218941 w 334851"/>
              <a:gd name="connsiteY1" fmla="*/ 751267 h 880056"/>
              <a:gd name="connsiteX2" fmla="*/ 103031 w 334851"/>
              <a:gd name="connsiteY2" fmla="*/ 120203 h 880056"/>
              <a:gd name="connsiteX3" fmla="*/ 334851 w 334851"/>
              <a:gd name="connsiteY3" fmla="*/ 30051 h 880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851" h="880056">
                <a:moveTo>
                  <a:pt x="0" y="880056"/>
                </a:moveTo>
                <a:cubicBezTo>
                  <a:pt x="100884" y="878982"/>
                  <a:pt x="201769" y="877909"/>
                  <a:pt x="218941" y="751267"/>
                </a:cubicBezTo>
                <a:cubicBezTo>
                  <a:pt x="236113" y="624625"/>
                  <a:pt x="83713" y="240406"/>
                  <a:pt x="103031" y="120203"/>
                </a:cubicBezTo>
                <a:cubicBezTo>
                  <a:pt x="122349" y="0"/>
                  <a:pt x="228600" y="15025"/>
                  <a:pt x="334851" y="30051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Frihandsfigur 26"/>
          <p:cNvSpPr/>
          <p:nvPr/>
        </p:nvSpPr>
        <p:spPr>
          <a:xfrm>
            <a:off x="4675031" y="3438659"/>
            <a:ext cx="296214" cy="901521"/>
          </a:xfrm>
          <a:custGeom>
            <a:avLst/>
            <a:gdLst>
              <a:gd name="connsiteX0" fmla="*/ 0 w 296214"/>
              <a:gd name="connsiteY0" fmla="*/ 0 h 901521"/>
              <a:gd name="connsiteX1" fmla="*/ 180304 w 296214"/>
              <a:gd name="connsiteY1" fmla="*/ 180304 h 901521"/>
              <a:gd name="connsiteX2" fmla="*/ 115910 w 296214"/>
              <a:gd name="connsiteY2" fmla="*/ 759854 h 901521"/>
              <a:gd name="connsiteX3" fmla="*/ 296214 w 296214"/>
              <a:gd name="connsiteY3" fmla="*/ 901521 h 901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214" h="901521">
                <a:moveTo>
                  <a:pt x="0" y="0"/>
                </a:moveTo>
                <a:cubicBezTo>
                  <a:pt x="80493" y="26831"/>
                  <a:pt x="160986" y="53662"/>
                  <a:pt x="180304" y="180304"/>
                </a:cubicBezTo>
                <a:cubicBezTo>
                  <a:pt x="199622" y="306946"/>
                  <a:pt x="96592" y="639651"/>
                  <a:pt x="115910" y="759854"/>
                </a:cubicBezTo>
                <a:cubicBezTo>
                  <a:pt x="135228" y="880057"/>
                  <a:pt x="296214" y="901521"/>
                  <a:pt x="296214" y="901521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inkTgt spid="_x0000_s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323528" y="2182212"/>
            <a:ext cx="86764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prop_parallel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() -&gt;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?FORALL(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Cmds,</a:t>
            </a:r>
            <a:r>
              <a:rPr lang="sv-SE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parallel_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commands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(?MODULE),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begin</a:t>
            </a:r>
            <a:endParaRPr lang="sv-SE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    start(),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	 {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H,Par,Res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} = </a:t>
            </a:r>
          </a:p>
          <a:p>
            <a:r>
              <a:rPr lang="sv-SE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run_</a:t>
            </a:r>
            <a:r>
              <a:rPr lang="sv-SE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parallel_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commands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(?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MODULE,Cmds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),</a:t>
            </a:r>
          </a:p>
          <a:p>
            <a:r>
              <a:rPr lang="sv-SE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Res == ok)</a:t>
            </a:r>
          </a:p>
          <a:p>
            <a:r>
              <a:rPr lang="sv-S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)).</a:t>
            </a:r>
            <a:endParaRPr lang="sv-SE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undad rektangulär 5"/>
          <p:cNvSpPr/>
          <p:nvPr/>
        </p:nvSpPr>
        <p:spPr>
          <a:xfrm>
            <a:off x="4716016" y="476672"/>
            <a:ext cx="3240360" cy="1224136"/>
          </a:xfrm>
          <a:prstGeom prst="wedgeRoundRectCallout">
            <a:avLst>
              <a:gd name="adj1" fmla="val -55014"/>
              <a:gd name="adj2" fmla="val 1161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Generate</a:t>
            </a:r>
            <a:r>
              <a:rPr lang="sv-SE" sz="2800" dirty="0" smtClean="0"/>
              <a:t> </a:t>
            </a:r>
            <a:r>
              <a:rPr lang="sv-SE" sz="2800" dirty="0" err="1" smtClean="0"/>
              <a:t>parallel</a:t>
            </a:r>
            <a:r>
              <a:rPr lang="sv-SE" sz="2800" dirty="0" smtClean="0"/>
              <a:t> test </a:t>
            </a:r>
            <a:r>
              <a:rPr lang="sv-SE" sz="2800" dirty="0" err="1" smtClean="0"/>
              <a:t>cases</a:t>
            </a:r>
            <a:endParaRPr lang="sv-SE" sz="2800" dirty="0"/>
          </a:p>
        </p:txBody>
      </p:sp>
      <p:sp>
        <p:nvSpPr>
          <p:cNvPr id="7" name="Rundad rektangulär 6"/>
          <p:cNvSpPr/>
          <p:nvPr/>
        </p:nvSpPr>
        <p:spPr>
          <a:xfrm>
            <a:off x="4427984" y="5013176"/>
            <a:ext cx="4032448" cy="1224136"/>
          </a:xfrm>
          <a:prstGeom prst="wedgeRoundRectCallout">
            <a:avLst>
              <a:gd name="adj1" fmla="val -46703"/>
              <a:gd name="adj2" fmla="val -858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Run</a:t>
            </a:r>
            <a:r>
              <a:rPr lang="sv-SE" sz="2800" dirty="0" smtClean="0"/>
              <a:t> tests, check for a </a:t>
            </a:r>
            <a:r>
              <a:rPr lang="sv-SE" sz="2800" dirty="0" err="1" smtClean="0"/>
              <a:t>matching</a:t>
            </a:r>
            <a:r>
              <a:rPr lang="sv-SE" sz="2800" dirty="0" smtClean="0"/>
              <a:t> </a:t>
            </a:r>
            <a:r>
              <a:rPr lang="sv-SE" sz="2800" dirty="0" err="1" smtClean="0"/>
              <a:t>serialization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Property </a:t>
            </a:r>
            <a:r>
              <a:rPr lang="sv-SE" dirty="0" err="1" smtClean="0"/>
              <a:t>Based</a:t>
            </a:r>
            <a:r>
              <a:rPr lang="sv-SE" dirty="0" smtClean="0"/>
              <a:t> Testing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500034" y="2071678"/>
            <a:ext cx="2143140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 err="1" smtClean="0"/>
              <a:t>Properties</a:t>
            </a:r>
            <a:endParaRPr lang="sv-SE" sz="2400" dirty="0"/>
          </a:p>
        </p:txBody>
      </p:sp>
      <p:sp>
        <p:nvSpPr>
          <p:cNvPr id="5" name="Höger 4"/>
          <p:cNvSpPr/>
          <p:nvPr/>
        </p:nvSpPr>
        <p:spPr>
          <a:xfrm>
            <a:off x="3000364" y="2571744"/>
            <a:ext cx="785818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med klippt hörn 5"/>
          <p:cNvSpPr/>
          <p:nvPr/>
        </p:nvSpPr>
        <p:spPr>
          <a:xfrm>
            <a:off x="4643438" y="2071678"/>
            <a:ext cx="1571636" cy="92869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Test </a:t>
            </a:r>
            <a:r>
              <a:rPr lang="sv-SE" sz="2800" dirty="0" err="1" smtClean="0"/>
              <a:t>case</a:t>
            </a:r>
            <a:endParaRPr lang="sv-SE" sz="2800" dirty="0"/>
          </a:p>
        </p:txBody>
      </p:sp>
      <p:sp>
        <p:nvSpPr>
          <p:cNvPr id="7" name="Rektangel med klippt hörn 6"/>
          <p:cNvSpPr/>
          <p:nvPr/>
        </p:nvSpPr>
        <p:spPr>
          <a:xfrm>
            <a:off x="4500562" y="2214554"/>
            <a:ext cx="1571636" cy="92869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Test </a:t>
            </a:r>
            <a:r>
              <a:rPr lang="sv-SE" sz="2800" dirty="0" err="1" smtClean="0"/>
              <a:t>case</a:t>
            </a:r>
            <a:endParaRPr lang="sv-SE" sz="2800" dirty="0"/>
          </a:p>
        </p:txBody>
      </p:sp>
      <p:sp>
        <p:nvSpPr>
          <p:cNvPr id="8" name="Rektangel med klippt hörn 7"/>
          <p:cNvSpPr/>
          <p:nvPr/>
        </p:nvSpPr>
        <p:spPr>
          <a:xfrm>
            <a:off x="4357686" y="2357430"/>
            <a:ext cx="1571636" cy="92869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Test </a:t>
            </a:r>
            <a:r>
              <a:rPr lang="sv-SE" sz="2800" dirty="0" err="1" smtClean="0"/>
              <a:t>case</a:t>
            </a:r>
            <a:endParaRPr lang="sv-SE" sz="2800" dirty="0"/>
          </a:p>
        </p:txBody>
      </p:sp>
      <p:sp>
        <p:nvSpPr>
          <p:cNvPr id="9" name="Rektangel med klippt hörn 8"/>
          <p:cNvSpPr/>
          <p:nvPr/>
        </p:nvSpPr>
        <p:spPr>
          <a:xfrm>
            <a:off x="4214810" y="2500306"/>
            <a:ext cx="1571636" cy="92869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Test </a:t>
            </a:r>
            <a:r>
              <a:rPr lang="sv-SE" sz="2800" dirty="0" err="1" smtClean="0"/>
              <a:t>case</a:t>
            </a:r>
            <a:endParaRPr lang="sv-SE" sz="2800" dirty="0"/>
          </a:p>
        </p:txBody>
      </p:sp>
      <p:sp>
        <p:nvSpPr>
          <p:cNvPr id="10" name="Rektangel med klippt hörn 9"/>
          <p:cNvSpPr/>
          <p:nvPr/>
        </p:nvSpPr>
        <p:spPr>
          <a:xfrm>
            <a:off x="4071934" y="2643182"/>
            <a:ext cx="1571636" cy="928694"/>
          </a:xfrm>
          <a:prstGeom prst="snip1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Test </a:t>
            </a:r>
            <a:r>
              <a:rPr lang="sv-SE" sz="2800" dirty="0" err="1" smtClean="0"/>
              <a:t>case</a:t>
            </a:r>
            <a:endParaRPr lang="sv-SE" sz="2800" dirty="0"/>
          </a:p>
        </p:txBody>
      </p:sp>
      <p:sp>
        <p:nvSpPr>
          <p:cNvPr id="11" name="Bågformad 10"/>
          <p:cNvSpPr/>
          <p:nvPr/>
        </p:nvSpPr>
        <p:spPr>
          <a:xfrm rot="9696261">
            <a:off x="5810129" y="4418546"/>
            <a:ext cx="1714512" cy="178595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6682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2" name="Rektangel med klippt hörn 11"/>
          <p:cNvSpPr/>
          <p:nvPr/>
        </p:nvSpPr>
        <p:spPr>
          <a:xfrm>
            <a:off x="4071934" y="4857760"/>
            <a:ext cx="1571636" cy="928694"/>
          </a:xfrm>
          <a:prstGeom prst="snip1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MinimalTest</a:t>
            </a:r>
            <a:r>
              <a:rPr lang="sv-SE" sz="2800" dirty="0" smtClean="0"/>
              <a:t> </a:t>
            </a:r>
            <a:r>
              <a:rPr lang="sv-SE" sz="2800" dirty="0" err="1" smtClean="0"/>
              <a:t>case</a:t>
            </a:r>
            <a:endParaRPr lang="sv-SE" sz="2800" dirty="0"/>
          </a:p>
        </p:txBody>
      </p:sp>
      <p:grpSp>
        <p:nvGrpSpPr>
          <p:cNvPr id="17" name="Grupp 16"/>
          <p:cNvGrpSpPr/>
          <p:nvPr/>
        </p:nvGrpSpPr>
        <p:grpSpPr>
          <a:xfrm>
            <a:off x="6572264" y="2500306"/>
            <a:ext cx="2357454" cy="1643074"/>
            <a:chOff x="6572264" y="2500306"/>
            <a:chExt cx="2357454" cy="1643074"/>
          </a:xfrm>
        </p:grpSpPr>
        <p:pic>
          <p:nvPicPr>
            <p:cNvPr id="15" name="Picture 4" descr="CAY99E6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2643182"/>
              <a:ext cx="2071702" cy="1414722"/>
            </a:xfrm>
            <a:prstGeom prst="rect">
              <a:avLst/>
            </a:prstGeom>
            <a:noFill/>
          </p:spPr>
        </p:pic>
        <p:sp>
          <p:nvSpPr>
            <p:cNvPr id="16" name="Rundad rektangulär 15"/>
            <p:cNvSpPr/>
            <p:nvPr/>
          </p:nvSpPr>
          <p:spPr>
            <a:xfrm>
              <a:off x="6572264" y="2500306"/>
              <a:ext cx="2357454" cy="1643074"/>
            </a:xfrm>
            <a:prstGeom prst="wedgeRoundRectCallout">
              <a:avLst>
                <a:gd name="adj1" fmla="val -36916"/>
                <a:gd name="adj2" fmla="val 70644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0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DEMO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Sometimes</a:t>
            </a:r>
            <a:r>
              <a:rPr lang="sv-SE" dirty="0" smtClean="0"/>
              <a:t>: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4392488" y="1181065"/>
            <a:ext cx="4572000" cy="5632311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Prefix: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take_ticket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--&gt; 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reset() --&gt; ok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reset() --&gt; ok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reset() --&gt; ok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take_ticket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--&gt; 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take_ticket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--&gt; 2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reset() --&gt; ok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take_ticket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--&gt; 1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Parallel: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1.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take_ticket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--&gt; 2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take_ticket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--&gt; 3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2.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take_ticket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--&gt; 2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Result: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no_possible_interleaving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llips 4"/>
          <p:cNvSpPr/>
          <p:nvPr/>
        </p:nvSpPr>
        <p:spPr>
          <a:xfrm>
            <a:off x="1691680" y="2564904"/>
            <a:ext cx="576064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3" name="Grupp 26"/>
          <p:cNvGrpSpPr/>
          <p:nvPr/>
        </p:nvGrpSpPr>
        <p:grpSpPr>
          <a:xfrm>
            <a:off x="611560" y="3056605"/>
            <a:ext cx="2664296" cy="1020467"/>
            <a:chOff x="611560" y="3056605"/>
            <a:chExt cx="2664296" cy="1020467"/>
          </a:xfrm>
        </p:grpSpPr>
        <p:sp>
          <p:nvSpPr>
            <p:cNvPr id="6" name="Ellips 5"/>
            <p:cNvSpPr/>
            <p:nvPr/>
          </p:nvSpPr>
          <p:spPr>
            <a:xfrm>
              <a:off x="611560" y="3501008"/>
              <a:ext cx="576064" cy="57606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Ellips 6"/>
            <p:cNvSpPr/>
            <p:nvPr/>
          </p:nvSpPr>
          <p:spPr>
            <a:xfrm>
              <a:off x="1691680" y="3501008"/>
              <a:ext cx="576064" cy="57606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Ellips 8"/>
            <p:cNvSpPr/>
            <p:nvPr/>
          </p:nvSpPr>
          <p:spPr>
            <a:xfrm>
              <a:off x="2699792" y="3501008"/>
              <a:ext cx="576064" cy="576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4" name="Rak pil 13"/>
            <p:cNvCxnSpPr>
              <a:stCxn id="5" idx="3"/>
              <a:endCxn id="6" idx="7"/>
            </p:cNvCxnSpPr>
            <p:nvPr/>
          </p:nvCxnSpPr>
          <p:spPr>
            <a:xfrm rot="5400000">
              <a:off x="1175269" y="2984597"/>
              <a:ext cx="528766" cy="6727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k pil 15"/>
            <p:cNvCxnSpPr>
              <a:stCxn id="5" idx="4"/>
              <a:endCxn id="7" idx="0"/>
            </p:cNvCxnSpPr>
            <p:nvPr/>
          </p:nvCxnSpPr>
          <p:spPr>
            <a:xfrm rot="5400000">
              <a:off x="1799692" y="3320988"/>
              <a:ext cx="36004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k pil 17"/>
            <p:cNvCxnSpPr>
              <a:stCxn id="5" idx="5"/>
              <a:endCxn id="9" idx="1"/>
            </p:cNvCxnSpPr>
            <p:nvPr/>
          </p:nvCxnSpPr>
          <p:spPr>
            <a:xfrm rot="16200000" flipH="1">
              <a:off x="2219385" y="3020601"/>
              <a:ext cx="528766" cy="6007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 27"/>
          <p:cNvGrpSpPr/>
          <p:nvPr/>
        </p:nvGrpSpPr>
        <p:grpSpPr>
          <a:xfrm>
            <a:off x="2051720" y="3992709"/>
            <a:ext cx="1728192" cy="1164483"/>
            <a:chOff x="2051720" y="3992709"/>
            <a:chExt cx="1728192" cy="1164483"/>
          </a:xfrm>
        </p:grpSpPr>
        <p:sp>
          <p:nvSpPr>
            <p:cNvPr id="8" name="Ellips 7"/>
            <p:cNvSpPr/>
            <p:nvPr/>
          </p:nvSpPr>
          <p:spPr>
            <a:xfrm>
              <a:off x="2051720" y="4581128"/>
              <a:ext cx="576064" cy="57606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Ellips 9"/>
            <p:cNvSpPr/>
            <p:nvPr/>
          </p:nvSpPr>
          <p:spPr>
            <a:xfrm>
              <a:off x="3203848" y="4581128"/>
              <a:ext cx="576064" cy="576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20" name="Rak pil 19"/>
            <p:cNvCxnSpPr>
              <a:stCxn id="9" idx="3"/>
              <a:endCxn id="8" idx="7"/>
            </p:cNvCxnSpPr>
            <p:nvPr/>
          </p:nvCxnSpPr>
          <p:spPr>
            <a:xfrm rot="5400000">
              <a:off x="2327397" y="4208733"/>
              <a:ext cx="672782" cy="2407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k pil 21"/>
            <p:cNvCxnSpPr>
              <a:stCxn id="9" idx="5"/>
              <a:endCxn id="10" idx="1"/>
            </p:cNvCxnSpPr>
            <p:nvPr/>
          </p:nvCxnSpPr>
          <p:spPr>
            <a:xfrm rot="16200000" flipH="1">
              <a:off x="2903461" y="4280741"/>
              <a:ext cx="672782" cy="9671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 28"/>
          <p:cNvGrpSpPr/>
          <p:nvPr/>
        </p:nvGrpSpPr>
        <p:grpSpPr>
          <a:xfrm>
            <a:off x="2627784" y="5072828"/>
            <a:ext cx="1656184" cy="1020468"/>
            <a:chOff x="2627784" y="5072828"/>
            <a:chExt cx="1656184" cy="1020468"/>
          </a:xfrm>
        </p:grpSpPr>
        <p:sp>
          <p:nvSpPr>
            <p:cNvPr id="11" name="Ellips 10"/>
            <p:cNvSpPr/>
            <p:nvPr/>
          </p:nvSpPr>
          <p:spPr>
            <a:xfrm>
              <a:off x="2627784" y="5517232"/>
              <a:ext cx="576064" cy="57606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" name="Ellips 11"/>
            <p:cNvSpPr/>
            <p:nvPr/>
          </p:nvSpPr>
          <p:spPr>
            <a:xfrm>
              <a:off x="3707904" y="5517232"/>
              <a:ext cx="576064" cy="57606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24" name="Rak pil 23"/>
            <p:cNvCxnSpPr>
              <a:stCxn id="10" idx="3"/>
              <a:endCxn id="11" idx="7"/>
            </p:cNvCxnSpPr>
            <p:nvPr/>
          </p:nvCxnSpPr>
          <p:spPr>
            <a:xfrm rot="5400000">
              <a:off x="2939465" y="5252849"/>
              <a:ext cx="528766" cy="1687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ak pil 25"/>
            <p:cNvCxnSpPr>
              <a:stCxn id="10" idx="5"/>
              <a:endCxn id="12" idx="0"/>
            </p:cNvCxnSpPr>
            <p:nvPr/>
          </p:nvCxnSpPr>
          <p:spPr>
            <a:xfrm rot="16200000" flipH="1">
              <a:off x="3623541" y="5144836"/>
              <a:ext cx="444403" cy="3003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llips 29"/>
          <p:cNvSpPr/>
          <p:nvPr/>
        </p:nvSpPr>
        <p:spPr>
          <a:xfrm>
            <a:off x="2699792" y="3501008"/>
            <a:ext cx="576064" cy="57606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71600" y="1905794"/>
            <a:ext cx="6030416" cy="35394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800" dirty="0" smtClean="0"/>
              <a:t>Prefix:</a:t>
            </a:r>
          </a:p>
          <a:p>
            <a:endParaRPr lang="en-US" sz="2800" dirty="0" smtClean="0"/>
          </a:p>
          <a:p>
            <a:r>
              <a:rPr lang="en-US" sz="2800" dirty="0" smtClean="0"/>
              <a:t>Parallel:</a:t>
            </a:r>
          </a:p>
          <a:p>
            <a:r>
              <a:rPr lang="en-US" sz="2800" dirty="0" smtClean="0"/>
              <a:t>1. </a:t>
            </a:r>
            <a:r>
              <a:rPr lang="en-US" sz="2800" dirty="0" err="1" smtClean="0"/>
              <a:t>take_ticket</a:t>
            </a:r>
            <a:r>
              <a:rPr lang="en-US" sz="2800" dirty="0" smtClean="0"/>
              <a:t>() --&gt; 1</a:t>
            </a:r>
          </a:p>
          <a:p>
            <a:endParaRPr lang="en-US" sz="2800" dirty="0" smtClean="0"/>
          </a:p>
          <a:p>
            <a:r>
              <a:rPr lang="en-US" sz="2800" dirty="0" smtClean="0"/>
              <a:t>2. </a:t>
            </a:r>
            <a:r>
              <a:rPr lang="en-US" sz="2800" dirty="0" err="1" smtClean="0"/>
              <a:t>take_ticket</a:t>
            </a:r>
            <a:r>
              <a:rPr lang="en-US" sz="2800" dirty="0" smtClean="0"/>
              <a:t>() --&gt; 1</a:t>
            </a:r>
          </a:p>
          <a:p>
            <a:endParaRPr lang="en-US" sz="2800" dirty="0" smtClean="0"/>
          </a:p>
          <a:p>
            <a:r>
              <a:rPr lang="en-US" sz="2800" dirty="0" smtClean="0"/>
              <a:t>Result: </a:t>
            </a:r>
            <a:r>
              <a:rPr lang="en-US" sz="2800" dirty="0" err="1" smtClean="0"/>
              <a:t>no_possible_interleaving</a:t>
            </a:r>
            <a:endParaRPr lang="en-US" sz="2800" dirty="0"/>
          </a:p>
        </p:txBody>
      </p:sp>
      <p:sp>
        <p:nvSpPr>
          <p:cNvPr id="5" name="Rektangel 4"/>
          <p:cNvSpPr/>
          <p:nvPr/>
        </p:nvSpPr>
        <p:spPr>
          <a:xfrm>
            <a:off x="5292080" y="1268760"/>
            <a:ext cx="3384376" cy="1815882"/>
          </a:xfrm>
          <a:prstGeom prst="rect">
            <a:avLst/>
          </a:prstGeom>
          <a:solidFill>
            <a:srgbClr val="FDB091"/>
          </a:solidFill>
        </p:spPr>
        <p:txBody>
          <a:bodyPr wrap="square">
            <a:spAutoFit/>
          </a:bodyPr>
          <a:lstStyle/>
          <a:p>
            <a:r>
              <a:rPr lang="en-US" sz="2800" dirty="0" err="1" smtClean="0"/>
              <a:t>take_ticket</a:t>
            </a:r>
            <a:r>
              <a:rPr lang="en-US" sz="2800" dirty="0" smtClean="0"/>
              <a:t>() -&gt;</a:t>
            </a:r>
          </a:p>
          <a:p>
            <a:r>
              <a:rPr lang="en-US" sz="2800" dirty="0" smtClean="0"/>
              <a:t>    N = read(),</a:t>
            </a:r>
          </a:p>
          <a:p>
            <a:r>
              <a:rPr lang="en-US" sz="2800" dirty="0" smtClean="0"/>
              <a:t>    write(N+1),</a:t>
            </a:r>
          </a:p>
          <a:p>
            <a:r>
              <a:rPr lang="en-US" sz="2800" dirty="0" smtClean="0"/>
              <a:t>    N+1.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sv-SE" dirty="0" err="1" smtClean="0"/>
              <a:t>Tuple</a:t>
            </a:r>
            <a:r>
              <a:rPr lang="sv-SE" dirty="0" smtClean="0"/>
              <a:t> store:</a:t>
            </a:r>
          </a:p>
          <a:p>
            <a:pPr lvl="1">
              <a:buNone/>
            </a:pPr>
            <a:r>
              <a:rPr lang="sv-SE" dirty="0"/>
              <a:t>	</a:t>
            </a:r>
            <a:r>
              <a:rPr lang="sv-SE" dirty="0" smtClean="0"/>
              <a:t>{Key, Value1, Value2…}</a:t>
            </a:r>
          </a:p>
          <a:p>
            <a:r>
              <a:rPr lang="sv-SE" dirty="0" smtClean="0"/>
              <a:t>Operations:</a:t>
            </a:r>
          </a:p>
          <a:p>
            <a:pPr lvl="1"/>
            <a:r>
              <a:rPr lang="sv-SE" dirty="0" err="1" smtClean="0"/>
              <a:t>insert</a:t>
            </a:r>
            <a:r>
              <a:rPr lang="sv-SE" dirty="0" smtClean="0"/>
              <a:t>(</a:t>
            </a:r>
            <a:r>
              <a:rPr lang="sv-SE" dirty="0" err="1" smtClean="0"/>
              <a:t>Table,ListOfTuples</a:t>
            </a:r>
            <a:r>
              <a:rPr lang="sv-SE" dirty="0" smtClean="0"/>
              <a:t>)</a:t>
            </a:r>
          </a:p>
          <a:p>
            <a:pPr lvl="1"/>
            <a:r>
              <a:rPr lang="sv-SE" dirty="0" err="1" smtClean="0"/>
              <a:t>delete</a:t>
            </a:r>
            <a:r>
              <a:rPr lang="sv-SE" dirty="0" smtClean="0"/>
              <a:t>(</a:t>
            </a:r>
            <a:r>
              <a:rPr lang="sv-SE" dirty="0" err="1" smtClean="0"/>
              <a:t>Table,Key</a:t>
            </a:r>
            <a:r>
              <a:rPr lang="sv-SE" dirty="0" smtClean="0"/>
              <a:t>)</a:t>
            </a:r>
          </a:p>
          <a:p>
            <a:pPr lvl="1"/>
            <a:r>
              <a:rPr lang="sv-SE" dirty="0" err="1" smtClean="0"/>
              <a:t>insert_new</a:t>
            </a:r>
            <a:r>
              <a:rPr lang="sv-SE" dirty="0" smtClean="0"/>
              <a:t>(</a:t>
            </a:r>
            <a:r>
              <a:rPr lang="sv-SE" dirty="0" err="1" smtClean="0"/>
              <a:t>Table,ListOfTuples</a:t>
            </a:r>
            <a:r>
              <a:rPr lang="sv-SE" dirty="0" smtClean="0"/>
              <a:t>)</a:t>
            </a:r>
          </a:p>
          <a:p>
            <a:pPr lvl="1"/>
            <a:r>
              <a:rPr lang="sv-SE" dirty="0" smtClean="0"/>
              <a:t>…</a:t>
            </a:r>
          </a:p>
          <a:p>
            <a:r>
              <a:rPr lang="sv-SE" dirty="0" err="1" smtClean="0"/>
              <a:t>Model</a:t>
            </a:r>
            <a:r>
              <a:rPr lang="sv-SE" dirty="0" smtClean="0"/>
              <a:t>:</a:t>
            </a:r>
          </a:p>
          <a:p>
            <a:pPr lvl="1"/>
            <a:r>
              <a:rPr lang="sv-SE" dirty="0" smtClean="0"/>
              <a:t>List of </a:t>
            </a:r>
            <a:r>
              <a:rPr lang="sv-SE" dirty="0" err="1" smtClean="0"/>
              <a:t>tuples</a:t>
            </a:r>
            <a:endParaRPr lang="sv-SE" dirty="0"/>
          </a:p>
        </p:txBody>
      </p:sp>
      <p:sp>
        <p:nvSpPr>
          <p:cNvPr id="4" name="Rundad rektangulär 3"/>
          <p:cNvSpPr/>
          <p:nvPr/>
        </p:nvSpPr>
        <p:spPr>
          <a:xfrm>
            <a:off x="4932040" y="5013176"/>
            <a:ext cx="3456384" cy="1512168"/>
          </a:xfrm>
          <a:prstGeom prst="wedgeRoundRectCallout">
            <a:avLst>
              <a:gd name="adj1" fmla="val -121811"/>
              <a:gd name="adj2" fmla="val -64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200 LOC</a:t>
            </a:r>
          </a:p>
          <a:p>
            <a:pPr algn="ctr"/>
            <a:r>
              <a:rPr lang="sv-SE" sz="2800" dirty="0" smtClean="0"/>
              <a:t>vs.</a:t>
            </a:r>
          </a:p>
          <a:p>
            <a:pPr algn="ctr"/>
            <a:r>
              <a:rPr lang="sv-SE" sz="2800" dirty="0" smtClean="0"/>
              <a:t>6.3 KLOC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Bug #1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683568" y="2172920"/>
            <a:ext cx="7848872" cy="317009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Prefix:</a:t>
            </a: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open_file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,[{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type,bag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}]) --&gt; 							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Parallel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1.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,[]) --&gt; ok</a:t>
            </a: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2.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insert_new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,[]) --&gt; ok</a:t>
            </a: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Result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no_possible_interleaving</a:t>
            </a:r>
            <a:endParaRPr lang="sv-SE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3275856" y="1340768"/>
            <a:ext cx="5400600" cy="2677656"/>
          </a:xfrm>
          <a:prstGeom prst="rect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insert_new</a:t>
            </a:r>
            <a:r>
              <a:rPr lang="en-US" sz="2800" b="1" dirty="0" smtClean="0"/>
              <a:t>(Name, Objects) -&gt; </a:t>
            </a:r>
            <a:r>
              <a:rPr lang="en-US" sz="2800" b="1" dirty="0" err="1" smtClean="0"/>
              <a:t>Bool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 smtClean="0"/>
          </a:p>
          <a:p>
            <a:r>
              <a:rPr lang="en-US" sz="2800" b="1" dirty="0" smtClean="0"/>
              <a:t>Types:</a:t>
            </a:r>
          </a:p>
          <a:p>
            <a:r>
              <a:rPr lang="en-US" sz="2800" b="1" dirty="0" smtClean="0"/>
              <a:t>Name = name()</a:t>
            </a:r>
          </a:p>
          <a:p>
            <a:r>
              <a:rPr lang="en-US" sz="2800" b="1" dirty="0" smtClean="0"/>
              <a:t>Objects = object() | [object()]</a:t>
            </a:r>
          </a:p>
          <a:p>
            <a:r>
              <a:rPr lang="en-US" sz="2800" b="1" dirty="0" err="1" smtClean="0"/>
              <a:t>Bool</a:t>
            </a:r>
            <a:r>
              <a:rPr lang="en-US" sz="2800" b="1" dirty="0" smtClean="0"/>
              <a:t> = </a:t>
            </a:r>
            <a:r>
              <a:rPr lang="en-US" sz="2800" b="1" dirty="0" err="1" smtClean="0"/>
              <a:t>bool</a:t>
            </a:r>
            <a:r>
              <a:rPr lang="en-US" sz="2800" b="1" dirty="0" smtClean="0"/>
              <a:t>()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Bug #2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Rektangel 3"/>
          <p:cNvSpPr/>
          <p:nvPr/>
        </p:nvSpPr>
        <p:spPr>
          <a:xfrm>
            <a:off x="539552" y="1700808"/>
            <a:ext cx="8136904" cy="224676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Prefix:</a:t>
            </a: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open_file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,[{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type,set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}]) --&gt;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endParaRPr lang="sv-SE" sz="2000" b="1" dirty="0">
              <a:latin typeface="Courier New" pitchFamily="49" charset="0"/>
              <a:cs typeface="Courier New" pitchFamily="49" charset="0"/>
            </a:endParaRP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Parallel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1.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,{0,0}) --&gt; ok</a:t>
            </a: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2.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insert_new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,{0,0}) --&gt; …time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out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6" name="Explosion 1 5"/>
          <p:cNvSpPr/>
          <p:nvPr/>
        </p:nvSpPr>
        <p:spPr>
          <a:xfrm>
            <a:off x="7884368" y="3284984"/>
            <a:ext cx="936104" cy="1008112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539552" y="4974267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=ERROR REPORT==== 4-Oct-2010::17:08:21 ===</a:t>
            </a:r>
          </a:p>
          <a:p>
            <a:r>
              <a:rPr lang="en-US" sz="2400" dirty="0" smtClean="0"/>
              <a:t>** </a:t>
            </a:r>
            <a:r>
              <a:rPr lang="en-US" sz="2400" dirty="0" err="1" smtClean="0"/>
              <a:t>dets</a:t>
            </a:r>
            <a:r>
              <a:rPr lang="en-US" sz="2400" dirty="0" smtClean="0"/>
              <a:t>: Bug was found when accessing table </a:t>
            </a:r>
            <a:r>
              <a:rPr lang="en-US" sz="2400" dirty="0" err="1" smtClean="0"/>
              <a:t>dets_table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Bug #3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Rektangel 3"/>
          <p:cNvSpPr/>
          <p:nvPr/>
        </p:nvSpPr>
        <p:spPr>
          <a:xfrm>
            <a:off x="395536" y="1720840"/>
            <a:ext cx="8280920" cy="317009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Prefix:</a:t>
            </a: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open_file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,[{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type,set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}]) --&gt;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Parallel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1.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open_file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,[{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type,set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}]) --&gt;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2.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,{0,0}) --&gt; ok</a:t>
            </a: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get_contents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) --&gt; []</a:t>
            </a: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Result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no_possible_interleaving</a:t>
            </a:r>
            <a:endParaRPr lang="sv-SE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084168" y="4149080"/>
            <a:ext cx="1296144" cy="1152128"/>
          </a:xfrm>
          <a:prstGeom prst="wedgeEllipseCallout">
            <a:avLst>
              <a:gd name="adj1" fmla="val -75483"/>
              <a:gd name="adj2" fmla="val -5151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0" b="1" dirty="0" smtClean="0"/>
              <a:t>!</a:t>
            </a:r>
            <a:endParaRPr lang="sv-SE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Bug #4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467544" y="1495812"/>
            <a:ext cx="8208912" cy="40934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Prefix:</a:t>
            </a: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open_file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,[{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type,bag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}]) --&gt;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close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) --&gt; ok</a:t>
            </a: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open_file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,[{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type,bag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}]) --&gt;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Parallel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1.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lookup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(dets_table,0) --&gt; []</a:t>
            </a: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2.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,{0,0}) --&gt; ok</a:t>
            </a: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3.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,{0,0}) --&gt; ok</a:t>
            </a: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Result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: ok</a:t>
            </a:r>
            <a:endParaRPr lang="sv-SE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xplosion 1 4"/>
          <p:cNvSpPr/>
          <p:nvPr/>
        </p:nvSpPr>
        <p:spPr>
          <a:xfrm>
            <a:off x="2843808" y="4869160"/>
            <a:ext cx="4536504" cy="1512168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premature </a:t>
            </a:r>
            <a:r>
              <a:rPr lang="sv-SE" sz="2800" dirty="0" err="1" smtClean="0"/>
              <a:t>eof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Bug #5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467544" y="1803588"/>
            <a:ext cx="8208912" cy="378565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Prefix:</a:t>
            </a: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open_file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,[{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type,set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}]) --&gt;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,[{1,0}]) --&gt; ok</a:t>
            </a: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Parallel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1.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lookup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(dets_table,0) --&gt; []</a:t>
            </a: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(dets_table,1) --&gt; ok</a:t>
            </a: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2.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open_file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,[{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type,set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}]) --&gt; </a:t>
            </a:r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dets_table</a:t>
            </a:r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sv-SE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Result</a:t>
            </a:r>
            <a:r>
              <a:rPr lang="sv-SE" sz="2000" b="1" dirty="0" smtClean="0">
                <a:latin typeface="Courier New" pitchFamily="49" charset="0"/>
                <a:cs typeface="Courier New" pitchFamily="49" charset="0"/>
              </a:rPr>
              <a:t>: ok</a:t>
            </a:r>
          </a:p>
          <a:p>
            <a:r>
              <a:rPr lang="sv-SE" sz="2000" b="1" dirty="0" err="1" smtClean="0">
                <a:latin typeface="Courier New" pitchFamily="49" charset="0"/>
                <a:cs typeface="Courier New" pitchFamily="49" charset="0"/>
              </a:rPr>
              <a:t>false</a:t>
            </a:r>
            <a:endParaRPr lang="sv-SE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xplosion 1 4"/>
          <p:cNvSpPr/>
          <p:nvPr/>
        </p:nvSpPr>
        <p:spPr>
          <a:xfrm>
            <a:off x="2843808" y="4869160"/>
            <a:ext cx="4536504" cy="1512168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bad </a:t>
            </a:r>
            <a:r>
              <a:rPr lang="sv-SE" sz="2800" dirty="0" err="1" smtClean="0"/>
              <a:t>object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827584" y="1689770"/>
            <a:ext cx="75608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"We know there is a lurking bug somewhere in the </a:t>
            </a:r>
            <a:r>
              <a:rPr lang="en-US" sz="3200" dirty="0" err="1" smtClean="0"/>
              <a:t>dets</a:t>
            </a:r>
            <a:r>
              <a:rPr lang="en-US" sz="3200" dirty="0" smtClean="0"/>
              <a:t> code. We have got </a:t>
            </a:r>
            <a:r>
              <a:rPr lang="en-US" sz="3200" dirty="0" smtClean="0">
                <a:solidFill>
                  <a:srgbClr val="FF0000"/>
                </a:solidFill>
              </a:rPr>
              <a:t>'bad object</a:t>
            </a:r>
            <a:r>
              <a:rPr lang="en-US" sz="3200" dirty="0" smtClean="0"/>
              <a:t>' and </a:t>
            </a:r>
            <a:r>
              <a:rPr lang="en-US" sz="3200" dirty="0" smtClean="0">
                <a:solidFill>
                  <a:srgbClr val="FF0000"/>
                </a:solidFill>
              </a:rPr>
              <a:t>'premature </a:t>
            </a:r>
            <a:r>
              <a:rPr lang="en-US" sz="3200" dirty="0" err="1" smtClean="0">
                <a:solidFill>
                  <a:srgbClr val="FF0000"/>
                </a:solidFill>
              </a:rPr>
              <a:t>eof</a:t>
            </a:r>
            <a:r>
              <a:rPr lang="en-US" sz="3200" dirty="0" smtClean="0"/>
              <a:t>' every other month the last year.”</a:t>
            </a:r>
          </a:p>
          <a:p>
            <a:pPr algn="r"/>
            <a:r>
              <a:rPr lang="en-US" sz="3200" i="1" dirty="0" err="1" smtClean="0"/>
              <a:t>Tobbe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Törnqvist</a:t>
            </a:r>
            <a:r>
              <a:rPr lang="en-US" sz="3200" i="1" dirty="0" smtClean="0"/>
              <a:t>, </a:t>
            </a:r>
            <a:r>
              <a:rPr lang="en-US" sz="3200" i="1" dirty="0" err="1" smtClean="0"/>
              <a:t>Klarna</a:t>
            </a:r>
            <a:r>
              <a:rPr lang="en-US" sz="3200" i="1" dirty="0" smtClean="0"/>
              <a:t>, 2007</a:t>
            </a:r>
            <a:endParaRPr lang="sv-SE" sz="3200" i="1" dirty="0"/>
          </a:p>
        </p:txBody>
      </p:sp>
      <p:sp>
        <p:nvSpPr>
          <p:cNvPr id="3" name="Explosion 1 2"/>
          <p:cNvSpPr/>
          <p:nvPr/>
        </p:nvSpPr>
        <p:spPr>
          <a:xfrm>
            <a:off x="1043608" y="3068960"/>
            <a:ext cx="7128792" cy="3528392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 err="1" smtClean="0"/>
              <a:t>Each</a:t>
            </a:r>
            <a:r>
              <a:rPr lang="sv-SE" sz="3200" dirty="0" smtClean="0"/>
              <a:t> </a:t>
            </a:r>
            <a:r>
              <a:rPr lang="sv-SE" sz="3200" dirty="0" err="1" smtClean="0"/>
              <a:t>bug</a:t>
            </a:r>
            <a:r>
              <a:rPr lang="sv-SE" sz="3200" dirty="0" smtClean="0"/>
              <a:t> </a:t>
            </a:r>
            <a:r>
              <a:rPr lang="sv-SE" sz="3200" dirty="0" err="1" smtClean="0"/>
              <a:t>fixed</a:t>
            </a:r>
            <a:r>
              <a:rPr lang="sv-SE" sz="3200" dirty="0" smtClean="0"/>
              <a:t> the </a:t>
            </a:r>
            <a:r>
              <a:rPr lang="sv-SE" sz="3200" dirty="0" err="1" smtClean="0"/>
              <a:t>day</a:t>
            </a:r>
            <a:r>
              <a:rPr lang="sv-SE" sz="3200" dirty="0" smtClean="0"/>
              <a:t> after </a:t>
            </a:r>
            <a:r>
              <a:rPr lang="sv-SE" sz="3200" dirty="0" err="1" smtClean="0"/>
              <a:t>reporting</a:t>
            </a:r>
            <a:r>
              <a:rPr lang="sv-SE" sz="3200" dirty="0" smtClean="0"/>
              <a:t> the </a:t>
            </a:r>
            <a:r>
              <a:rPr lang="sv-SE" sz="3200" dirty="0" err="1" smtClean="0"/>
              <a:t>failing</a:t>
            </a:r>
            <a:r>
              <a:rPr lang="sv-SE" sz="3200" dirty="0" smtClean="0"/>
              <a:t> </a:t>
            </a:r>
            <a:r>
              <a:rPr lang="sv-SE" sz="3200" dirty="0" err="1" smtClean="0"/>
              <a:t>case</a:t>
            </a:r>
            <a:endParaRPr lang="sv-SE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7200" dirty="0" err="1" smtClean="0"/>
              <a:t>How</a:t>
            </a:r>
            <a:r>
              <a:rPr lang="sv-SE" sz="7200" dirty="0" smtClean="0"/>
              <a:t> come?</a:t>
            </a:r>
            <a:endParaRPr lang="sv-SE" sz="7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Race </a:t>
            </a:r>
            <a:r>
              <a:rPr lang="sv-SE" dirty="0" err="1" smtClean="0"/>
              <a:t>conditions</a:t>
            </a:r>
            <a:r>
              <a:rPr lang="sv-SE" dirty="0" smtClean="0"/>
              <a:t> are </a:t>
            </a:r>
            <a:r>
              <a:rPr lang="sv-SE" i="1" dirty="0" err="1" smtClean="0"/>
              <a:t>hard</a:t>
            </a:r>
            <a:r>
              <a:rPr lang="sv-SE" dirty="0" smtClean="0"/>
              <a:t> to </a:t>
            </a:r>
            <a:r>
              <a:rPr lang="sv-SE" dirty="0" err="1" smtClean="0"/>
              <a:t>write</a:t>
            </a:r>
            <a:r>
              <a:rPr lang="sv-SE" dirty="0" smtClean="0"/>
              <a:t> test </a:t>
            </a:r>
            <a:r>
              <a:rPr lang="sv-SE" dirty="0" err="1" smtClean="0"/>
              <a:t>cases</a:t>
            </a:r>
            <a:r>
              <a:rPr lang="sv-SE" dirty="0" smtClean="0"/>
              <a:t> for</a:t>
            </a:r>
          </a:p>
          <a:p>
            <a:pPr lvl="1"/>
            <a:r>
              <a:rPr lang="sv-SE" dirty="0" smtClean="0"/>
              <a:t>So </a:t>
            </a:r>
            <a:r>
              <a:rPr lang="sv-SE" dirty="0" err="1" smtClean="0"/>
              <a:t>people</a:t>
            </a:r>
            <a:r>
              <a:rPr lang="sv-SE" dirty="0" smtClean="0"/>
              <a:t> </a:t>
            </a:r>
            <a:r>
              <a:rPr lang="sv-SE" dirty="0" err="1" smtClean="0"/>
              <a:t>don’t</a:t>
            </a:r>
            <a:r>
              <a:rPr lang="sv-SE" dirty="0" smtClean="0"/>
              <a:t>!</a:t>
            </a:r>
          </a:p>
          <a:p>
            <a:pPr lvl="1"/>
            <a:r>
              <a:rPr lang="sv-SE" dirty="0" err="1" smtClean="0"/>
              <a:t>Usually</a:t>
            </a:r>
            <a:r>
              <a:rPr lang="sv-SE" dirty="0" smtClean="0"/>
              <a:t> </a:t>
            </a:r>
            <a:r>
              <a:rPr lang="sv-SE" dirty="0" err="1" smtClean="0"/>
              <a:t>left</a:t>
            </a:r>
            <a:r>
              <a:rPr lang="sv-SE" dirty="0" smtClean="0"/>
              <a:t> </a:t>
            </a:r>
            <a:r>
              <a:rPr lang="sv-SE" dirty="0" err="1" smtClean="0"/>
              <a:t>until</a:t>
            </a:r>
            <a:r>
              <a:rPr lang="sv-SE" dirty="0" smtClean="0"/>
              <a:t> </a:t>
            </a:r>
            <a:r>
              <a:rPr lang="sv-SE" i="1" dirty="0" smtClean="0"/>
              <a:t>integration testing</a:t>
            </a:r>
            <a:endParaRPr lang="sv-SE" dirty="0" smtClean="0"/>
          </a:p>
          <a:p>
            <a:pPr lvl="1"/>
            <a:endParaRPr lang="sv-SE" dirty="0" smtClean="0"/>
          </a:p>
          <a:p>
            <a:r>
              <a:rPr lang="sv-SE" dirty="0" err="1" smtClean="0"/>
              <a:t>If</a:t>
            </a:r>
            <a:r>
              <a:rPr lang="sv-SE" dirty="0" smtClean="0"/>
              <a:t> </a:t>
            </a:r>
            <a:r>
              <a:rPr lang="sv-SE" dirty="0" err="1" smtClean="0"/>
              <a:t>it’s</a:t>
            </a:r>
            <a:r>
              <a:rPr lang="sv-SE" dirty="0" smtClean="0"/>
              <a:t> not </a:t>
            </a:r>
            <a:r>
              <a:rPr lang="sv-SE" dirty="0" err="1" smtClean="0"/>
              <a:t>tested</a:t>
            </a:r>
            <a:r>
              <a:rPr lang="sv-SE" dirty="0" smtClean="0"/>
              <a:t>, </a:t>
            </a:r>
            <a:r>
              <a:rPr lang="sv-SE" dirty="0" err="1" smtClean="0"/>
              <a:t>why</a:t>
            </a:r>
            <a:r>
              <a:rPr lang="sv-SE" dirty="0" smtClean="0"/>
              <a:t> </a:t>
            </a:r>
            <a:r>
              <a:rPr lang="sv-SE" dirty="0" err="1" smtClean="0"/>
              <a:t>should</a:t>
            </a:r>
            <a:r>
              <a:rPr lang="sv-SE" dirty="0" smtClean="0"/>
              <a:t> it work?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Benefits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Less time </a:t>
            </a:r>
            <a:r>
              <a:rPr lang="sv-SE" dirty="0" err="1" smtClean="0"/>
              <a:t>spent</a:t>
            </a:r>
            <a:r>
              <a:rPr lang="sv-SE" dirty="0" smtClean="0"/>
              <a:t> </a:t>
            </a:r>
            <a:r>
              <a:rPr lang="sv-SE" dirty="0" err="1" smtClean="0"/>
              <a:t>writing</a:t>
            </a:r>
            <a:r>
              <a:rPr lang="sv-SE" dirty="0" smtClean="0"/>
              <a:t> test </a:t>
            </a:r>
            <a:r>
              <a:rPr lang="sv-SE" dirty="0" err="1" smtClean="0"/>
              <a:t>code</a:t>
            </a:r>
            <a:endParaRPr lang="sv-SE" dirty="0" smtClean="0"/>
          </a:p>
          <a:p>
            <a:pPr lvl="1"/>
            <a:r>
              <a:rPr lang="sv-SE" dirty="0" smtClean="0"/>
              <a:t>One </a:t>
            </a:r>
            <a:r>
              <a:rPr lang="sv-SE" dirty="0" err="1" smtClean="0"/>
              <a:t>property</a:t>
            </a:r>
            <a:r>
              <a:rPr lang="sv-SE" dirty="0" smtClean="0"/>
              <a:t> </a:t>
            </a:r>
            <a:r>
              <a:rPr lang="sv-SE" dirty="0" err="1" smtClean="0"/>
              <a:t>replaces</a:t>
            </a:r>
            <a:r>
              <a:rPr lang="sv-SE" dirty="0" smtClean="0"/>
              <a:t> </a:t>
            </a:r>
            <a:r>
              <a:rPr lang="sv-SE" dirty="0" err="1" smtClean="0"/>
              <a:t>many</a:t>
            </a:r>
            <a:r>
              <a:rPr lang="sv-SE" dirty="0" smtClean="0"/>
              <a:t> tests</a:t>
            </a:r>
          </a:p>
          <a:p>
            <a:pPr lvl="1"/>
            <a:endParaRPr lang="sv-SE" dirty="0" smtClean="0"/>
          </a:p>
          <a:p>
            <a:r>
              <a:rPr lang="sv-SE" dirty="0" err="1" smtClean="0"/>
              <a:t>Better</a:t>
            </a:r>
            <a:r>
              <a:rPr lang="sv-SE" dirty="0" smtClean="0"/>
              <a:t> testing</a:t>
            </a:r>
          </a:p>
          <a:p>
            <a:pPr lvl="1"/>
            <a:r>
              <a:rPr lang="sv-SE" dirty="0" smtClean="0"/>
              <a:t>Lots of combinations </a:t>
            </a:r>
            <a:r>
              <a:rPr lang="sv-SE" dirty="0" err="1" smtClean="0"/>
              <a:t>you’d</a:t>
            </a:r>
            <a:r>
              <a:rPr lang="sv-SE" dirty="0" smtClean="0"/>
              <a:t> </a:t>
            </a:r>
            <a:r>
              <a:rPr lang="sv-SE" dirty="0" err="1" smtClean="0"/>
              <a:t>never</a:t>
            </a:r>
            <a:r>
              <a:rPr lang="sv-SE" dirty="0" smtClean="0"/>
              <a:t> test by hand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Less time </a:t>
            </a:r>
            <a:r>
              <a:rPr lang="sv-SE" dirty="0" err="1" smtClean="0"/>
              <a:t>spent</a:t>
            </a:r>
            <a:r>
              <a:rPr lang="sv-SE" dirty="0" smtClean="0"/>
              <a:t> on </a:t>
            </a:r>
            <a:r>
              <a:rPr lang="sv-SE" dirty="0" err="1" smtClean="0"/>
              <a:t>diagnosis</a:t>
            </a:r>
            <a:endParaRPr lang="sv-SE" dirty="0" smtClean="0"/>
          </a:p>
          <a:p>
            <a:pPr lvl="1"/>
            <a:r>
              <a:rPr lang="sv-SE" dirty="0" err="1" smtClean="0"/>
              <a:t>Failures</a:t>
            </a:r>
            <a:r>
              <a:rPr lang="sv-SE" dirty="0" smtClean="0"/>
              <a:t> </a:t>
            </a:r>
            <a:r>
              <a:rPr lang="sv-SE" dirty="0" err="1" smtClean="0"/>
              <a:t>minimized</a:t>
            </a:r>
            <a:r>
              <a:rPr lang="sv-SE" dirty="0" smtClean="0"/>
              <a:t> </a:t>
            </a:r>
            <a:r>
              <a:rPr lang="sv-SE" dirty="0" err="1" smtClean="0"/>
              <a:t>automagically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Property-Based</a:t>
            </a:r>
            <a:r>
              <a:rPr lang="sv-SE" dirty="0" smtClean="0"/>
              <a:t> Testing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dirty="0" smtClean="0"/>
              <a:t>…delivers great testing for </a:t>
            </a:r>
            <a:r>
              <a:rPr lang="sv-SE" dirty="0" err="1" smtClean="0"/>
              <a:t>little</a:t>
            </a:r>
            <a:r>
              <a:rPr lang="sv-SE" dirty="0" smtClean="0"/>
              <a:t> </a:t>
            </a:r>
            <a:r>
              <a:rPr lang="sv-SE" dirty="0" err="1" smtClean="0"/>
              <a:t>effort</a:t>
            </a:r>
            <a:endParaRPr lang="sv-SE" dirty="0" smtClean="0"/>
          </a:p>
          <a:p>
            <a:r>
              <a:rPr lang="sv-SE" dirty="0" smtClean="0"/>
              <a:t>…</a:t>
            </a:r>
            <a:r>
              <a:rPr lang="sv-SE" dirty="0" err="1" smtClean="0"/>
              <a:t>finds</a:t>
            </a:r>
            <a:r>
              <a:rPr lang="sv-SE" dirty="0" smtClean="0"/>
              <a:t> </a:t>
            </a:r>
            <a:r>
              <a:rPr lang="sv-SE" dirty="0" err="1" smtClean="0"/>
              <a:t>buggy</a:t>
            </a:r>
            <a:r>
              <a:rPr lang="sv-SE" dirty="0" smtClean="0"/>
              <a:t> combinations you </a:t>
            </a:r>
            <a:r>
              <a:rPr lang="sv-SE" dirty="0" err="1" smtClean="0"/>
              <a:t>would</a:t>
            </a:r>
            <a:r>
              <a:rPr lang="sv-SE" dirty="0" smtClean="0"/>
              <a:t> </a:t>
            </a:r>
            <a:r>
              <a:rPr lang="sv-SE" dirty="0" err="1" smtClean="0"/>
              <a:t>never</a:t>
            </a:r>
            <a:r>
              <a:rPr lang="sv-SE" dirty="0" smtClean="0"/>
              <a:t> </a:t>
            </a:r>
            <a:r>
              <a:rPr lang="sv-SE" dirty="0" err="1" smtClean="0"/>
              <a:t>think</a:t>
            </a:r>
            <a:r>
              <a:rPr lang="sv-SE" dirty="0" smtClean="0"/>
              <a:t> of testing</a:t>
            </a:r>
            <a:endParaRPr lang="sv-SE" dirty="0"/>
          </a:p>
          <a:p>
            <a:r>
              <a:rPr lang="sv-SE" dirty="0" smtClean="0"/>
              <a:t>…</a:t>
            </a:r>
            <a:r>
              <a:rPr lang="sv-SE" dirty="0" err="1" smtClean="0"/>
              <a:t>draws</a:t>
            </a:r>
            <a:r>
              <a:rPr lang="sv-SE" dirty="0" smtClean="0"/>
              <a:t> on </a:t>
            </a:r>
            <a:r>
              <a:rPr lang="sv-SE" dirty="0" err="1" smtClean="0"/>
              <a:t>functional</a:t>
            </a:r>
            <a:r>
              <a:rPr lang="sv-SE" dirty="0" smtClean="0"/>
              <a:t> </a:t>
            </a:r>
            <a:r>
              <a:rPr lang="sv-SE" dirty="0" err="1" smtClean="0"/>
              <a:t>programming</a:t>
            </a:r>
            <a:r>
              <a:rPr lang="sv-SE" dirty="0" smtClean="0"/>
              <a:t>, </a:t>
            </a:r>
            <a:r>
              <a:rPr lang="sv-SE" dirty="0" err="1" smtClean="0"/>
              <a:t>but</a:t>
            </a:r>
            <a:r>
              <a:rPr lang="sv-SE" dirty="0" smtClean="0"/>
              <a:t> is </a:t>
            </a:r>
            <a:r>
              <a:rPr lang="sv-SE" dirty="0" err="1" smtClean="0"/>
              <a:t>applicable</a:t>
            </a:r>
            <a:r>
              <a:rPr lang="sv-SE" dirty="0" smtClean="0"/>
              <a:t> to </a:t>
            </a:r>
            <a:r>
              <a:rPr lang="sv-SE" dirty="0" err="1" smtClean="0"/>
              <a:t>many</a:t>
            </a:r>
            <a:r>
              <a:rPr lang="sv-SE" dirty="0" smtClean="0"/>
              <a:t> kinds of system</a:t>
            </a:r>
            <a:endParaRPr lang="sv-SE" dirty="0"/>
          </a:p>
          <a:p>
            <a:r>
              <a:rPr lang="sv-SE" dirty="0" smtClean="0"/>
              <a:t>…has </a:t>
            </a:r>
            <a:r>
              <a:rPr lang="sv-SE" dirty="0" err="1" smtClean="0"/>
              <a:t>been</a:t>
            </a:r>
            <a:r>
              <a:rPr lang="sv-SE" dirty="0" smtClean="0"/>
              <a:t> </a:t>
            </a:r>
            <a:r>
              <a:rPr lang="sv-SE" dirty="0" err="1" smtClean="0"/>
              <a:t>applied</a:t>
            </a:r>
            <a:r>
              <a:rPr lang="sv-SE" dirty="0" smtClean="0"/>
              <a:t> to </a:t>
            </a:r>
            <a:r>
              <a:rPr lang="sv-SE" dirty="0" err="1" smtClean="0"/>
              <a:t>telecoms</a:t>
            </a:r>
            <a:r>
              <a:rPr lang="sv-SE" dirty="0" smtClean="0"/>
              <a:t> </a:t>
            </a:r>
            <a:r>
              <a:rPr lang="sv-SE" dirty="0" err="1" smtClean="0"/>
              <a:t>products</a:t>
            </a:r>
            <a:r>
              <a:rPr lang="sv-SE" dirty="0" smtClean="0"/>
              <a:t>, </a:t>
            </a:r>
            <a:r>
              <a:rPr lang="sv-SE" dirty="0" err="1" smtClean="0"/>
              <a:t>databases</a:t>
            </a:r>
            <a:r>
              <a:rPr lang="sv-SE" dirty="0" smtClean="0"/>
              <a:t>, servers, </a:t>
            </a:r>
            <a:r>
              <a:rPr lang="sv-SE" dirty="0" err="1" smtClean="0"/>
              <a:t>gateways</a:t>
            </a:r>
            <a:r>
              <a:rPr lang="sv-SE" dirty="0" smtClean="0"/>
              <a:t>, </a:t>
            </a:r>
            <a:r>
              <a:rPr lang="sv-SE" dirty="0" err="1" smtClean="0"/>
              <a:t>real-time</a:t>
            </a:r>
            <a:r>
              <a:rPr lang="sv-SE" dirty="0" smtClean="0"/>
              <a:t> </a:t>
            </a:r>
            <a:r>
              <a:rPr lang="sv-SE" dirty="0" err="1" smtClean="0"/>
              <a:t>vehicle</a:t>
            </a:r>
            <a:r>
              <a:rPr lang="sv-SE" dirty="0" smtClean="0"/>
              <a:t> software…</a:t>
            </a:r>
          </a:p>
          <a:p>
            <a:r>
              <a:rPr lang="sv-SE" b="1" dirty="0" smtClean="0"/>
              <a:t>…IS GREAT FUN!!!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Property-Based</a:t>
            </a:r>
            <a:r>
              <a:rPr lang="sv-SE" dirty="0" smtClean="0"/>
              <a:t> Testing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628800"/>
            <a:ext cx="3395327" cy="2324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ruta 4"/>
          <p:cNvSpPr txBox="1"/>
          <p:nvPr/>
        </p:nvSpPr>
        <p:spPr>
          <a:xfrm>
            <a:off x="683568" y="4725144"/>
            <a:ext cx="30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/>
              <a:t>This is </a:t>
            </a:r>
            <a:r>
              <a:rPr lang="sv-SE" sz="3200" dirty="0" err="1" smtClean="0"/>
              <a:t>where</a:t>
            </a:r>
            <a:r>
              <a:rPr lang="sv-SE" sz="3200" dirty="0" smtClean="0"/>
              <a:t> you </a:t>
            </a:r>
            <a:r>
              <a:rPr lang="sv-SE" sz="3200" dirty="0" err="1" smtClean="0"/>
              <a:t>want</a:t>
            </a:r>
            <a:r>
              <a:rPr lang="sv-SE" sz="3200" dirty="0" smtClean="0"/>
              <a:t> to be…</a:t>
            </a:r>
            <a:endParaRPr lang="sv-SE" sz="3200" dirty="0"/>
          </a:p>
        </p:txBody>
      </p:sp>
      <p:pic>
        <p:nvPicPr>
          <p:cNvPr id="9318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65526" y="2905217"/>
            <a:ext cx="13906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8234" y="2689193"/>
            <a:ext cx="12001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0326" y="4129353"/>
            <a:ext cx="797818" cy="81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3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51004" y="4375276"/>
            <a:ext cx="2713484" cy="330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Want</a:t>
            </a:r>
            <a:r>
              <a:rPr lang="sv-SE" dirty="0" smtClean="0"/>
              <a:t> to </a:t>
            </a:r>
            <a:r>
              <a:rPr lang="sv-SE" dirty="0" err="1" smtClean="0"/>
              <a:t>know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Google ”</a:t>
            </a:r>
            <a:r>
              <a:rPr lang="sv-SE" dirty="0" err="1" smtClean="0"/>
              <a:t>QuickCheck</a:t>
            </a:r>
            <a:r>
              <a:rPr lang="sv-SE" dirty="0" smtClean="0"/>
              <a:t>”</a:t>
            </a:r>
          </a:p>
          <a:p>
            <a:pPr lvl="1"/>
            <a:r>
              <a:rPr lang="sv-SE" dirty="0" err="1" smtClean="0"/>
              <a:t>Haskell</a:t>
            </a:r>
            <a:r>
              <a:rPr lang="sv-SE" dirty="0" smtClean="0"/>
              <a:t> original and </a:t>
            </a:r>
            <a:r>
              <a:rPr lang="sv-SE" dirty="0" err="1" smtClean="0"/>
              <a:t>many</a:t>
            </a:r>
            <a:r>
              <a:rPr lang="sv-SE" dirty="0" smtClean="0"/>
              <a:t> </a:t>
            </a:r>
            <a:r>
              <a:rPr lang="sv-SE" dirty="0" err="1" smtClean="0"/>
              <a:t>reimplementations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>
                <a:hlinkClick r:id="rId3"/>
              </a:rPr>
              <a:t>www.quviq.com</a:t>
            </a:r>
            <a:endParaRPr lang="sv-SE" dirty="0" smtClean="0"/>
          </a:p>
          <a:p>
            <a:pPr lvl="1"/>
            <a:r>
              <a:rPr lang="sv-SE" dirty="0" smtClean="0"/>
              <a:t>Commercial version, and </a:t>
            </a:r>
            <a:r>
              <a:rPr lang="sv-SE" dirty="0" err="1" smtClean="0"/>
              <a:t>free</a:t>
            </a:r>
            <a:r>
              <a:rPr lang="sv-SE" dirty="0" smtClean="0"/>
              <a:t> </a:t>
            </a:r>
            <a:r>
              <a:rPr lang="sv-SE" dirty="0" err="1" smtClean="0"/>
              <a:t>download</a:t>
            </a:r>
            <a:r>
              <a:rPr lang="sv-SE" dirty="0" smtClean="0"/>
              <a:t> for </a:t>
            </a:r>
            <a:r>
              <a:rPr lang="sv-SE" dirty="0" err="1" smtClean="0"/>
              <a:t>Erlang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 18"/>
          <p:cNvGrpSpPr/>
          <p:nvPr/>
        </p:nvGrpSpPr>
        <p:grpSpPr>
          <a:xfrm>
            <a:off x="3428992" y="1643050"/>
            <a:ext cx="2428892" cy="2143140"/>
            <a:chOff x="3428992" y="1643050"/>
            <a:chExt cx="2428892" cy="2143140"/>
          </a:xfrm>
        </p:grpSpPr>
        <p:pic>
          <p:nvPicPr>
            <p:cNvPr id="8" name="Picture 4" descr="C:\Users\John Hughes\AppData\Local\Microsoft\Windows\Temporary Internet Files\Content.IE5\35Q7JW2Y\MCj022991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14876" y="1643050"/>
              <a:ext cx="500066" cy="666413"/>
            </a:xfrm>
            <a:prstGeom prst="rect">
              <a:avLst/>
            </a:prstGeom>
            <a:noFill/>
          </p:spPr>
        </p:pic>
        <p:pic>
          <p:nvPicPr>
            <p:cNvPr id="9" name="Picture 4" descr="C:\Users\John Hughes\AppData\Local\Microsoft\Windows\Temporary Internet Files\Content.IE5\35Q7JW2Y\MCj022991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57818" y="1643050"/>
              <a:ext cx="500066" cy="666413"/>
            </a:xfrm>
            <a:prstGeom prst="rect">
              <a:avLst/>
            </a:prstGeom>
            <a:noFill/>
          </p:spPr>
        </p:pic>
        <p:pic>
          <p:nvPicPr>
            <p:cNvPr id="10" name="Picture 4" descr="C:\Users\John Hughes\AppData\Local\Microsoft\Windows\Temporary Internet Files\Content.IE5\35Q7JW2Y\MCj022991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28992" y="2405397"/>
              <a:ext cx="500066" cy="666413"/>
            </a:xfrm>
            <a:prstGeom prst="rect">
              <a:avLst/>
            </a:prstGeom>
            <a:noFill/>
          </p:spPr>
        </p:pic>
        <p:pic>
          <p:nvPicPr>
            <p:cNvPr id="14" name="Picture 4" descr="C:\Users\John Hughes\AppData\Local\Microsoft\Windows\Temporary Internet Files\Content.IE5\35Q7JW2Y\MCj022991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28992" y="3119777"/>
              <a:ext cx="500066" cy="666413"/>
            </a:xfrm>
            <a:prstGeom prst="rect">
              <a:avLst/>
            </a:prstGeom>
            <a:noFill/>
          </p:spPr>
        </p:pic>
        <p:pic>
          <p:nvPicPr>
            <p:cNvPr id="16" name="Picture 4" descr="C:\Users\John Hughes\AppData\Local\Microsoft\Windows\Temporary Internet Files\Content.IE5\35Q7JW2Y\MCj022991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14876" y="3119777"/>
              <a:ext cx="500066" cy="666413"/>
            </a:xfrm>
            <a:prstGeom prst="rect">
              <a:avLst/>
            </a:prstGeom>
            <a:noFill/>
          </p:spPr>
        </p:pic>
        <p:pic>
          <p:nvPicPr>
            <p:cNvPr id="17" name="Picture 4" descr="C:\Users\John Hughes\AppData\Local\Microsoft\Windows\Temporary Internet Files\Content.IE5\35Q7JW2Y\MCj022991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57818" y="3119777"/>
              <a:ext cx="500066" cy="666413"/>
            </a:xfrm>
            <a:prstGeom prst="rect">
              <a:avLst/>
            </a:prstGeom>
            <a:noFill/>
          </p:spPr>
        </p:pic>
      </p:grp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 Experiment</a:t>
            </a:r>
            <a:endParaRPr lang="sv-SE" dirty="0"/>
          </a:p>
        </p:txBody>
      </p:sp>
      <p:grpSp>
        <p:nvGrpSpPr>
          <p:cNvPr id="4" name="Grupp 17"/>
          <p:cNvGrpSpPr/>
          <p:nvPr/>
        </p:nvGrpSpPr>
        <p:grpSpPr>
          <a:xfrm>
            <a:off x="3428992" y="1643050"/>
            <a:ext cx="2428892" cy="2143140"/>
            <a:chOff x="3428992" y="1643050"/>
            <a:chExt cx="2428892" cy="2143140"/>
          </a:xfrm>
        </p:grpSpPr>
        <p:pic>
          <p:nvPicPr>
            <p:cNvPr id="5124" name="Picture 4" descr="C:\Users\John Hughes\AppData\Local\Microsoft\Windows\Temporary Internet Files\Content.IE5\35Q7JW2Y\MCj022991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28992" y="1643050"/>
              <a:ext cx="500066" cy="666413"/>
            </a:xfrm>
            <a:prstGeom prst="rect">
              <a:avLst/>
            </a:prstGeom>
            <a:noFill/>
          </p:spPr>
        </p:pic>
        <p:pic>
          <p:nvPicPr>
            <p:cNvPr id="7" name="Picture 4" descr="C:\Users\John Hughes\AppData\Local\Microsoft\Windows\Temporary Internet Files\Content.IE5\35Q7JW2Y\MCj022991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71934" y="1643050"/>
              <a:ext cx="500066" cy="666413"/>
            </a:xfrm>
            <a:prstGeom prst="rect">
              <a:avLst/>
            </a:prstGeom>
            <a:noFill/>
          </p:spPr>
        </p:pic>
        <p:pic>
          <p:nvPicPr>
            <p:cNvPr id="11" name="Picture 4" descr="C:\Users\John Hughes\AppData\Local\Microsoft\Windows\Temporary Internet Files\Content.IE5\35Q7JW2Y\MCj022991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71934" y="2405397"/>
              <a:ext cx="500066" cy="666413"/>
            </a:xfrm>
            <a:prstGeom prst="rect">
              <a:avLst/>
            </a:prstGeom>
            <a:noFill/>
          </p:spPr>
        </p:pic>
        <p:pic>
          <p:nvPicPr>
            <p:cNvPr id="12" name="Picture 4" descr="C:\Users\John Hughes\AppData\Local\Microsoft\Windows\Temporary Internet Files\Content.IE5\35Q7JW2Y\MCj022991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14876" y="2405397"/>
              <a:ext cx="500066" cy="666413"/>
            </a:xfrm>
            <a:prstGeom prst="rect">
              <a:avLst/>
            </a:prstGeom>
            <a:noFill/>
          </p:spPr>
        </p:pic>
        <p:pic>
          <p:nvPicPr>
            <p:cNvPr id="13" name="Picture 4" descr="C:\Users\John Hughes\AppData\Local\Microsoft\Windows\Temporary Internet Files\Content.IE5\35Q7JW2Y\MCj022991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57818" y="2405397"/>
              <a:ext cx="500066" cy="666413"/>
            </a:xfrm>
            <a:prstGeom prst="rect">
              <a:avLst/>
            </a:prstGeom>
            <a:noFill/>
          </p:spPr>
        </p:pic>
        <p:pic>
          <p:nvPicPr>
            <p:cNvPr id="15" name="Picture 4" descr="C:\Users\John Hughes\AppData\Local\Microsoft\Windows\Temporary Internet Files\Content.IE5\35Q7JW2Y\MCj022991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71934" y="3119777"/>
              <a:ext cx="500066" cy="666413"/>
            </a:xfrm>
            <a:prstGeom prst="rect">
              <a:avLst/>
            </a:prstGeom>
            <a:noFill/>
          </p:spPr>
        </p:pic>
      </p:grpSp>
      <p:sp>
        <p:nvSpPr>
          <p:cNvPr id="21" name="textruta 20"/>
          <p:cNvSpPr txBox="1"/>
          <p:nvPr/>
        </p:nvSpPr>
        <p:spPr>
          <a:xfrm>
            <a:off x="1428728" y="2071678"/>
            <a:ext cx="1928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 err="1" smtClean="0"/>
              <a:t>Unit</a:t>
            </a:r>
            <a:r>
              <a:rPr lang="sv-SE" sz="4800" dirty="0" smtClean="0"/>
              <a:t> tests</a:t>
            </a:r>
            <a:endParaRPr lang="sv-SE" sz="4800" dirty="0"/>
          </a:p>
        </p:txBody>
      </p:sp>
      <p:sp>
        <p:nvSpPr>
          <p:cNvPr id="22" name="textruta 21"/>
          <p:cNvSpPr txBox="1"/>
          <p:nvPr/>
        </p:nvSpPr>
        <p:spPr>
          <a:xfrm>
            <a:off x="5929322" y="2071678"/>
            <a:ext cx="2819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 err="1" smtClean="0"/>
              <a:t>Properties</a:t>
            </a:r>
            <a:endParaRPr lang="sv-SE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0.33303 L -2.77778E-6 -2.09066E-6 " pathEditMode="relative" rAng="0" ptsTypes="AA">
                                      <p:cBhvr>
                                        <p:cTn id="14" dur="2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good</a:t>
            </a:r>
            <a:r>
              <a:rPr lang="sv-SE" dirty="0" smtClean="0"/>
              <a:t> </a:t>
            </a:r>
            <a:r>
              <a:rPr lang="sv-SE" dirty="0" err="1" smtClean="0"/>
              <a:t>were</a:t>
            </a:r>
            <a:r>
              <a:rPr lang="sv-SE" dirty="0" smtClean="0"/>
              <a:t> the tests at </a:t>
            </a:r>
            <a:r>
              <a:rPr lang="sv-SE" dirty="0" err="1" smtClean="0"/>
              <a:t>find</a:t>
            </a:r>
            <a:r>
              <a:rPr lang="sv-SE" dirty="0" smtClean="0"/>
              <a:t> </a:t>
            </a:r>
            <a:r>
              <a:rPr lang="sv-SE" dirty="0" err="1" smtClean="0"/>
              <a:t>bugs</a:t>
            </a:r>
            <a:r>
              <a:rPr lang="sv-SE" dirty="0" smtClean="0"/>
              <a:t>—in </a:t>
            </a:r>
            <a:r>
              <a:rPr lang="sv-SE" i="1" dirty="0" err="1" smtClean="0"/>
              <a:t>other</a:t>
            </a:r>
            <a:r>
              <a:rPr lang="sv-SE" dirty="0" smtClean="0"/>
              <a:t> students’ </a:t>
            </a:r>
            <a:r>
              <a:rPr lang="sv-SE" dirty="0" err="1" smtClean="0"/>
              <a:t>code</a:t>
            </a:r>
            <a:r>
              <a:rPr lang="sv-SE" dirty="0" smtClean="0"/>
              <a:t>?</a:t>
            </a:r>
            <a:endParaRPr lang="sv-SE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00034" y="1412776"/>
          <a:ext cx="8358214" cy="4600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Höger 4"/>
          <p:cNvSpPr/>
          <p:nvPr/>
        </p:nvSpPr>
        <p:spPr>
          <a:xfrm>
            <a:off x="1907704" y="5863022"/>
            <a:ext cx="4248472" cy="692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 err="1" smtClean="0"/>
              <a:t>Better</a:t>
            </a:r>
            <a:endParaRPr lang="sv-SE" sz="2400" dirty="0"/>
          </a:p>
        </p:txBody>
      </p:sp>
      <p:sp>
        <p:nvSpPr>
          <p:cNvPr id="6" name="Rektangel 5"/>
          <p:cNvSpPr/>
          <p:nvPr/>
        </p:nvSpPr>
        <p:spPr>
          <a:xfrm>
            <a:off x="1115616" y="5373216"/>
            <a:ext cx="583264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800" dirty="0" smtClean="0">
                <a:solidFill>
                  <a:schemeClr val="tx1"/>
                </a:solidFill>
              </a:rPr>
              <a:t> 0    1   2   3   4   5    6   7   8   9   10  11</a:t>
            </a:r>
            <a:endParaRPr lang="sv-SE" sz="2800" dirty="0">
              <a:solidFill>
                <a:schemeClr val="tx1"/>
              </a:solidFill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6948264" y="3193812"/>
            <a:ext cx="187220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800" dirty="0" err="1" smtClean="0"/>
              <a:t>Unit</a:t>
            </a:r>
            <a:r>
              <a:rPr lang="sv-SE" sz="2800" dirty="0" smtClean="0"/>
              <a:t> tests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Tests for Base 64 </a:t>
            </a:r>
            <a:r>
              <a:rPr lang="sv-SE" dirty="0" err="1" smtClean="0"/>
              <a:t>encoding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251520" y="1772816"/>
            <a:ext cx="87129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base64_encode(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Config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when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is_list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Config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) -&gt;</a:t>
            </a: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%%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Two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pads</a:t>
            </a:r>
            <a:endParaRPr lang="sv-SE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&lt;&lt;"QWxhZGRpbjpvcGVuIHNlc2FtZQ=="&gt;&gt; =</a:t>
            </a:r>
          </a:p>
          <a:p>
            <a:r>
              <a:rPr lang="sv-SE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  base64:encode("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Aladdin:open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sesame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"),</a:t>
            </a:r>
          </a:p>
          <a:p>
            <a:endParaRPr lang="sv-SE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%% One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pad</a:t>
            </a:r>
            <a:endParaRPr lang="sv-SE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&lt;&lt;"SGVsbG8gV29ybGQ="&gt;&gt; = base64:encode(&lt;&lt;"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Hello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 World"&gt;&gt;),</a:t>
            </a:r>
          </a:p>
          <a:p>
            <a:endParaRPr lang="sv-SE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%% No 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pad</a:t>
            </a:r>
            <a:endParaRPr lang="sv-SE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"QWxhZGRpbjpvcGVuIHNlc2Ft" = </a:t>
            </a: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	  base64:encode_to_string("</a:t>
            </a:r>
            <a:r>
              <a:rPr lang="sv-SE" b="1" dirty="0" err="1" smtClean="0">
                <a:latin typeface="Courier New" pitchFamily="49" charset="0"/>
                <a:cs typeface="Courier New" pitchFamily="49" charset="0"/>
              </a:rPr>
              <a:t>Aladdin:open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 sesam"),</a:t>
            </a:r>
          </a:p>
          <a:p>
            <a:endParaRPr lang="sv-SE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 "MDEyMzQ1Njc4OSFAIzBeJiooKTs6PD4sLiBbXXt9" =</a:t>
            </a: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	  base64:encode_to_string(</a:t>
            </a:r>
          </a:p>
          <a:p>
            <a:r>
              <a:rPr lang="sv-SE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	&lt;&lt;"0123456789!@#0^&amp;*();:&lt;&gt;,. []{}"&gt;&gt;),</a:t>
            </a:r>
          </a:p>
          <a:p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    ok.</a:t>
            </a:r>
          </a:p>
          <a:p>
            <a:endParaRPr lang="sv-SE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undad rektangulär 4"/>
          <p:cNvSpPr/>
          <p:nvPr/>
        </p:nvSpPr>
        <p:spPr>
          <a:xfrm>
            <a:off x="7020272" y="2492896"/>
            <a:ext cx="1872208" cy="576064"/>
          </a:xfrm>
          <a:prstGeom prst="wedgeRoundRectCallout">
            <a:avLst>
              <a:gd name="adj1" fmla="val -71049"/>
              <a:gd name="adj2" fmla="val 660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Test </a:t>
            </a:r>
            <a:r>
              <a:rPr lang="sv-SE" sz="2800" dirty="0" err="1" smtClean="0"/>
              <a:t>cases</a:t>
            </a:r>
            <a:endParaRPr lang="sv-SE" sz="2800" dirty="0"/>
          </a:p>
        </p:txBody>
      </p:sp>
      <p:sp>
        <p:nvSpPr>
          <p:cNvPr id="6" name="Rundad rektangulär 5"/>
          <p:cNvSpPr/>
          <p:nvPr/>
        </p:nvSpPr>
        <p:spPr>
          <a:xfrm>
            <a:off x="4499992" y="1340768"/>
            <a:ext cx="2952328" cy="792088"/>
          </a:xfrm>
          <a:prstGeom prst="wedgeRoundRectCallout">
            <a:avLst>
              <a:gd name="adj1" fmla="val -74489"/>
              <a:gd name="adj2" fmla="val 7550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err="1" smtClean="0"/>
              <a:t>Expected</a:t>
            </a:r>
            <a:r>
              <a:rPr lang="sv-SE" sz="2800" dirty="0" smtClean="0"/>
              <a:t> </a:t>
            </a:r>
            <a:r>
              <a:rPr lang="sv-SE" sz="2800" dirty="0" err="1" smtClean="0"/>
              <a:t>results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Writing a Property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textruta 3"/>
          <p:cNvSpPr txBox="1"/>
          <p:nvPr/>
        </p:nvSpPr>
        <p:spPr>
          <a:xfrm>
            <a:off x="539552" y="2682786"/>
            <a:ext cx="8064896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prop_base64() -&gt;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  ?FORALL(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Data,list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choose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(0,255)),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sv-SE" sz="2400" b="1" dirty="0" err="1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(base64:encode(Data),</a:t>
            </a:r>
          </a:p>
          <a:p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			  </a:t>
            </a:r>
            <a:r>
              <a:rPr lang="sv-SE" sz="3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???</a:t>
            </a:r>
            <a:r>
              <a:rPr lang="sv-SE" sz="2400" b="1" dirty="0" smtClean="0">
                <a:latin typeface="Courier New" pitchFamily="49" charset="0"/>
                <a:cs typeface="Courier New" pitchFamily="49" charset="0"/>
              </a:rPr>
              <a:t>)).</a:t>
            </a:r>
            <a:endParaRPr lang="sv-SE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1535</Words>
  <Application>Microsoft Office PowerPoint</Application>
  <PresentationFormat>Bildspel på skärmen (4:3)</PresentationFormat>
  <Paragraphs>581</Paragraphs>
  <Slides>52</Slides>
  <Notes>52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52</vt:i4>
      </vt:variant>
    </vt:vector>
  </HeadingPairs>
  <TitlesOfParts>
    <vt:vector size="53" baseType="lpstr">
      <vt:lpstr>Office-tema</vt:lpstr>
      <vt:lpstr>Property-Based Testing with QuickCheck</vt:lpstr>
      <vt:lpstr>Example: GSM Text Message Encoding</vt:lpstr>
      <vt:lpstr>DEMO</vt:lpstr>
      <vt:lpstr>Property Based Testing</vt:lpstr>
      <vt:lpstr>Benefits</vt:lpstr>
      <vt:lpstr>An Experiment</vt:lpstr>
      <vt:lpstr>How good were the tests at find bugs—in other students’ code?</vt:lpstr>
      <vt:lpstr>Tests for Base 64 encoding</vt:lpstr>
      <vt:lpstr>Writing a Property</vt:lpstr>
      <vt:lpstr>Back to the tests…</vt:lpstr>
      <vt:lpstr>Possibilities</vt:lpstr>
      <vt:lpstr>Round-trip Properties</vt:lpstr>
      <vt:lpstr>Bild 13</vt:lpstr>
      <vt:lpstr>The Student Problem</vt:lpstr>
      <vt:lpstr>Generating Valid Interval Sets</vt:lpstr>
      <vt:lpstr>The iset() generator</vt:lpstr>
      <vt:lpstr>Validity</vt:lpstr>
      <vt:lpstr>A nice property</vt:lpstr>
      <vt:lpstr>How can we test union returns the right set?</vt:lpstr>
      <vt:lpstr>A property for union</vt:lpstr>
      <vt:lpstr>Let’s run some tests…</vt:lpstr>
      <vt:lpstr>Property Driven Development</vt:lpstr>
      <vt:lpstr>Lessons from this example…</vt:lpstr>
      <vt:lpstr>Time for some C code… </vt:lpstr>
      <vt:lpstr>Modelling in Erlang</vt:lpstr>
      <vt:lpstr>A QuickCheck Property</vt:lpstr>
      <vt:lpstr>Let’s run some tests…</vt:lpstr>
      <vt:lpstr>For real: AutoSAR testing</vt:lpstr>
      <vt:lpstr>Bild 29</vt:lpstr>
      <vt:lpstr>What is it?</vt:lpstr>
      <vt:lpstr>Imagine Testing This…</vt:lpstr>
      <vt:lpstr>A Unit Test in Erlang</vt:lpstr>
      <vt:lpstr>A Parallel Unit Test</vt:lpstr>
      <vt:lpstr>Another Parallel Test</vt:lpstr>
      <vt:lpstr>Property-Based Testing to the rescue!</vt:lpstr>
      <vt:lpstr>The Model</vt:lpstr>
      <vt:lpstr>Sequential testing…</vt:lpstr>
      <vt:lpstr>Parallel Test Cases</vt:lpstr>
      <vt:lpstr>Bild 39</vt:lpstr>
      <vt:lpstr>DEMO</vt:lpstr>
      <vt:lpstr>Bild 41</vt:lpstr>
      <vt:lpstr>dets</vt:lpstr>
      <vt:lpstr>Bug #1</vt:lpstr>
      <vt:lpstr>Bug #2</vt:lpstr>
      <vt:lpstr>Bug #3</vt:lpstr>
      <vt:lpstr>Bug #4</vt:lpstr>
      <vt:lpstr>Bug #5</vt:lpstr>
      <vt:lpstr>Bild 48</vt:lpstr>
      <vt:lpstr>How come?</vt:lpstr>
      <vt:lpstr>Property-Based Testing</vt:lpstr>
      <vt:lpstr>Property-Based Testing</vt:lpstr>
      <vt:lpstr>Want to know more?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Property-Based Testing with QuickCheck</dc:title>
  <dc:creator>John Hughes</dc:creator>
  <cp:lastModifiedBy>John Hughes</cp:lastModifiedBy>
  <cp:revision>6</cp:revision>
  <dcterms:created xsi:type="dcterms:W3CDTF">2011-04-12T14:50:44Z</dcterms:created>
  <dcterms:modified xsi:type="dcterms:W3CDTF">2011-04-12T22:08:52Z</dcterms:modified>
</cp:coreProperties>
</file>