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7" r:id="rId2"/>
    <p:sldId id="268" r:id="rId3"/>
    <p:sldId id="290" r:id="rId4"/>
    <p:sldId id="291" r:id="rId5"/>
    <p:sldId id="297" r:id="rId6"/>
    <p:sldId id="292" r:id="rId7"/>
    <p:sldId id="293" r:id="rId8"/>
    <p:sldId id="294" r:id="rId9"/>
    <p:sldId id="295" r:id="rId10"/>
    <p:sldId id="296" r:id="rId11"/>
    <p:sldId id="307" r:id="rId12"/>
    <p:sldId id="299" r:id="rId13"/>
    <p:sldId id="303" r:id="rId14"/>
    <p:sldId id="298" r:id="rId15"/>
    <p:sldId id="300" r:id="rId16"/>
    <p:sldId id="311" r:id="rId17"/>
    <p:sldId id="310" r:id="rId18"/>
    <p:sldId id="312" r:id="rId19"/>
    <p:sldId id="309" r:id="rId20"/>
    <p:sldId id="313" r:id="rId21"/>
    <p:sldId id="308" r:id="rId22"/>
    <p:sldId id="304" r:id="rId23"/>
    <p:sldId id="302" r:id="rId24"/>
    <p:sldId id="305" r:id="rId25"/>
    <p:sldId id="306" r:id="rId26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-786" y="-72"/>
      </p:cViewPr>
      <p:guideLst>
        <p:guide orient="horz" pos="3687"/>
        <p:guide orient="horz" pos="1106"/>
        <p:guide pos="3120"/>
        <p:guide pos="241"/>
        <p:guide pos="299"/>
        <p:guide pos="5999"/>
        <p:guide pos="59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4DA3162D-0996-4105-8439-8C8B8E0ADD7D}" type="datetimeFigureOut">
              <a:rPr lang="en-US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786521C8-84C8-481A-906D-892FC857A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59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640401D-956C-479A-8545-C6DC62103DA9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/>
          </a:p>
        </p:txBody>
      </p:sp>
      <p:sp>
        <p:nvSpPr>
          <p:cNvPr id="41987" name="Rectangle 11"/>
          <p:cNvSpPr txBox="1">
            <a:spLocks noGrp="1"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C3D7219-6264-43C7-8AEA-F895665D731B}" type="datetime1">
              <a:rPr lang="en-US" altLang="en-US"/>
              <a:pPr algn="r">
                <a:spcBef>
                  <a:spcPct val="0"/>
                </a:spcBef>
              </a:pPr>
              <a:t>4/3/2014</a:t>
            </a:fld>
            <a:endParaRPr lang="en-US" altLang="en-US"/>
          </a:p>
        </p:txBody>
      </p:sp>
      <p:sp>
        <p:nvSpPr>
          <p:cNvPr id="41988" name="Rectangle 13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BFC8EA5-5C71-43CF-A705-BC94320E11C5}" type="slidenum">
              <a:rPr lang="en-US" altLang="en-US"/>
              <a:pPr algn="r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198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90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6D93F4F-B114-4B8A-A94F-31A861E95C9E}" type="slidenum">
              <a:rPr lang="en-US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/>
          </a:p>
        </p:txBody>
      </p:sp>
      <p:sp>
        <p:nvSpPr>
          <p:cNvPr id="43011" name="Rectangle 11"/>
          <p:cNvSpPr txBox="1">
            <a:spLocks noGrp="1"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AC5AFA61-3036-4830-82A0-FCC546CE4479}" type="datetime1">
              <a:rPr lang="en-US" altLang="en-US"/>
              <a:pPr algn="r">
                <a:spcBef>
                  <a:spcPct val="0"/>
                </a:spcBef>
              </a:pPr>
              <a:t>4/3/2014</a:t>
            </a:fld>
            <a:endParaRPr lang="en-US" altLang="en-US"/>
          </a:p>
        </p:txBody>
      </p:sp>
      <p:sp>
        <p:nvSpPr>
          <p:cNvPr id="43012" name="Rectangle 13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E023F08-A2A4-41BB-ADF9-50B88DFECE6E}" type="slidenum">
              <a:rPr lang="en-US" altLang="en-US"/>
              <a:pPr algn="r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588" y="1755775"/>
            <a:ext cx="9140825" cy="1470025"/>
          </a:xfrm>
        </p:spPr>
        <p:txBody>
          <a:bodyPr anchor="b"/>
          <a:lstStyle>
            <a:lvl1pPr>
              <a:defRPr sz="4200" b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87" y="3520440"/>
            <a:ext cx="9140825" cy="1752600"/>
          </a:xfrm>
        </p:spPr>
        <p:txBody>
          <a:bodyPr/>
          <a:lstStyle>
            <a:lvl1pPr marL="0" indent="0" algn="l">
              <a:spcBef>
                <a:spcPts val="6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8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A6010-3EBC-46BB-B317-B1817C1323DF}" type="slidenum">
              <a:rPr lang="en-US"/>
              <a:pPr>
                <a:defRPr/>
              </a:pPr>
              <a:t>‹#›</a:t>
            </a:fld>
            <a:endParaRPr lang="en-US" dirty="0"/>
          </a:p>
          <a:p>
            <a:pPr>
              <a:defRPr/>
            </a:pPr>
            <a:fld id="{60333913-4032-40ED-9526-7E28D566C0CA}" type="datetime1">
              <a:rPr lang="en-US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112" y="1645920"/>
            <a:ext cx="4478338" cy="420719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45920"/>
            <a:ext cx="4476618" cy="420719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5053-1EDE-4681-81B1-B0C266C8E7F1}" type="slidenum">
              <a:rPr lang="en-US"/>
              <a:pPr>
                <a:defRPr/>
              </a:pPr>
              <a:t>‹#›</a:t>
            </a:fld>
            <a:endParaRPr lang="en-US" dirty="0"/>
          </a:p>
          <a:p>
            <a:pPr>
              <a:defRPr/>
            </a:pPr>
            <a:fld id="{60333913-4032-40ED-9526-7E28D566C0CA}" type="datetime1">
              <a:rPr lang="en-US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5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384BF-A0E7-4052-85CC-135E63032CD3}" type="slidenum">
              <a:rPr lang="en-US"/>
              <a:pPr>
                <a:defRPr/>
              </a:pPr>
              <a:t>‹#›</a:t>
            </a:fld>
            <a:endParaRPr lang="en-US" dirty="0"/>
          </a:p>
          <a:p>
            <a:pPr>
              <a:defRPr/>
            </a:pPr>
            <a:fld id="{60333913-4032-40ED-9526-7E28D566C0CA}" type="datetime1">
              <a:rPr lang="en-US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2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E7E63-8859-4C13-98F2-849819341919}" type="slidenum">
              <a:rPr lang="en-US"/>
              <a:pPr>
                <a:defRPr/>
              </a:pPr>
              <a:t>‹#›</a:t>
            </a:fld>
            <a:endParaRPr lang="en-US" dirty="0"/>
          </a:p>
          <a:p>
            <a:pPr>
              <a:defRPr/>
            </a:pPr>
            <a:fld id="{60333913-4032-40ED-9526-7E28D566C0CA}" type="datetime1">
              <a:rPr lang="en-US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0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/>
          <p:cNvPicPr>
            <a:picLocks noChangeAspect="1" noChangeArrowheads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13" y="6138863"/>
            <a:ext cx="13716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82588" y="261938"/>
            <a:ext cx="91408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2588" y="1646238"/>
            <a:ext cx="9140825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82588" y="6053138"/>
            <a:ext cx="19812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354773-EEA1-4B6D-8C75-458B2658C8C2}" type="slidenum">
              <a:rPr lang="en-US"/>
              <a:pPr>
                <a:defRPr/>
              </a:pPr>
              <a:t>‹#›</a:t>
            </a:fld>
            <a:endParaRPr lang="en-US" dirty="0"/>
          </a:p>
          <a:p>
            <a:pPr>
              <a:defRPr/>
            </a:pPr>
            <a:fld id="{60333913-4032-40ED-9526-7E28D566C0CA}" type="datetime1">
              <a:rPr lang="en-US"/>
              <a:pPr>
                <a:defRPr/>
              </a:pPr>
              <a:t>4/3/2014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4" r:id="rId2"/>
    <p:sldLayoutId id="2147483745" r:id="rId3"/>
    <p:sldLayoutId id="2147483746" r:id="rId4"/>
    <p:sldLayoutId id="2147483747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ts val="600"/>
        </a:spcBef>
        <a:spcAft>
          <a:spcPct val="0"/>
        </a:spcAft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347663" indent="-347663" algn="l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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685800" indent="-338138" algn="l" rtl="0" eaLnBrk="0" fontAlgn="base" hangingPunct="0">
        <a:spcBef>
          <a:spcPts val="500"/>
        </a:spcBef>
        <a:spcAft>
          <a:spcPct val="0"/>
        </a:spcAft>
        <a:buFont typeface="Arial Narrow" pitchFamily="34" charset="0"/>
        <a:buChar char="–"/>
        <a:defRPr sz="2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033463" indent="-34766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1371600" indent="-338138" algn="l" rtl="0" eaLnBrk="0" fontAlgn="base" hangingPunct="0">
        <a:spcBef>
          <a:spcPts val="125"/>
        </a:spcBef>
        <a:spcAft>
          <a:spcPct val="0"/>
        </a:spcAft>
        <a:buFont typeface="Arial Narrow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5288" y="1755775"/>
            <a:ext cx="9115425" cy="1470025"/>
          </a:xfrm>
        </p:spPr>
        <p:txBody>
          <a:bodyPr/>
          <a:lstStyle/>
          <a:p>
            <a:r>
              <a:rPr lang="en-US" altLang="en-US" smtClean="0"/>
              <a:t>#define hell in multi-platform embedded programming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521075"/>
            <a:ext cx="9117012" cy="1752600"/>
          </a:xfrm>
        </p:spPr>
        <p:txBody>
          <a:bodyPr/>
          <a:lstStyle/>
          <a:p>
            <a:r>
              <a:rPr lang="en-US" altLang="en-US" smtClean="0"/>
              <a:t>Tore Martin Hagen</a:t>
            </a:r>
            <a:endParaRPr lang="en-US" altLang="en-US" sz="2400" smtClean="0"/>
          </a:p>
          <a:p>
            <a:r>
              <a:rPr lang="en-US" altLang="en-US" sz="2400" smtClean="0"/>
              <a:t>Software Architect</a:t>
            </a:r>
            <a:br>
              <a:rPr lang="en-US" altLang="en-US" sz="2400" smtClean="0"/>
            </a:br>
            <a:r>
              <a:rPr lang="en-US" altLang="en-US" sz="2400" smtClean="0"/>
              <a:t>Schlumberger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It gets ugly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88" y="903288"/>
            <a:ext cx="9140825" cy="4949825"/>
          </a:xfrm>
        </p:spPr>
        <p:txBody>
          <a:bodyPr/>
          <a:lstStyle/>
          <a:p>
            <a:r>
              <a:rPr lang="en-US" sz="1000" b="1" dirty="0" smtClean="0">
                <a:solidFill>
                  <a:srgbClr val="7F0055"/>
                </a:solidFill>
                <a:latin typeface="Consolas"/>
              </a:rPr>
              <a:t>        switch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(status-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&gt;</a:t>
            </a:r>
            <a:r>
              <a:rPr lang="en-US" sz="1000" b="1" u="sng" dirty="0" err="1">
                <a:solidFill>
                  <a:srgbClr val="000000"/>
                </a:solidFill>
                <a:latin typeface="Consolas"/>
              </a:rPr>
              <a:t>messageType</a:t>
            </a:r>
            <a:r>
              <a:rPr lang="en-US" sz="1000" b="1" u="sng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defined(CS_DSN)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defined(CS_MASTER)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case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STAT_BOOTLOADER: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    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BSH_bootStatusReceived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((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DispArg_t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 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statusBuffer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break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case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STAT_OVERDRIVE: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    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ODON_statusHandler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((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DispArg_t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 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statusBuffer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break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0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000" b="1" dirty="0">
                <a:solidFill>
                  <a:srgbClr val="3F7F5F"/>
                </a:solidFill>
                <a:highlight>
                  <a:srgbClr val="E0E0E0"/>
                </a:highlight>
                <a:latin typeface="Consolas"/>
              </a:rPr>
              <a:t>// CS_MASTER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0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elif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defined(CS_DGN)</a:t>
            </a:r>
          </a:p>
          <a:p>
            <a:r>
              <a:rPr lang="en-US" sz="1000" b="1" dirty="0" smtClean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            case</a:t>
            </a:r>
            <a:r>
              <a:rPr lang="en-US" sz="1000" b="1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STAT_FIRE_SOURCE:</a:t>
            </a:r>
            <a:endParaRPr lang="en-US" sz="1000" b="1" dirty="0">
              <a:solidFill>
                <a:srgbClr val="000000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0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    </a:t>
            </a:r>
            <a:r>
              <a:rPr lang="en-US" sz="1000" dirty="0" err="1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SCTRL_setSourceTuning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((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DispArg_t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 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statusBuffer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);</a:t>
            </a:r>
          </a:p>
          <a:p>
            <a:r>
              <a:rPr lang="en-US" sz="1000" b="1" dirty="0" smtClean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                break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0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000" b="1" dirty="0">
                <a:solidFill>
                  <a:srgbClr val="3F7F5F"/>
                </a:solidFill>
                <a:highlight>
                  <a:srgbClr val="E0E0E0"/>
                </a:highlight>
                <a:latin typeface="Consolas"/>
              </a:rPr>
              <a:t>//CS_DGN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 (CS_MASTER)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case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STAT_NOMINAL_CFG: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    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NC_receiveSensorConfigError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</a:t>
            </a:r>
            <a:r>
              <a:rPr lang="en-US" sz="10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statusBuffer</a:t>
            </a:r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        </a:t>
            </a:r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break</a:t>
            </a:r>
            <a:r>
              <a:rPr lang="en-US" sz="10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0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0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endParaRPr lang="en-US" sz="1000" b="1" dirty="0">
              <a:solidFill>
                <a:srgbClr val="7F0055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default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            </a:t>
            </a:r>
            <a:r>
              <a:rPr lang="en-US" sz="1000" u="sng" dirty="0" err="1">
                <a:solidFill>
                  <a:srgbClr val="000000"/>
                </a:solidFill>
                <a:latin typeface="Consolas"/>
              </a:rPr>
              <a:t>CB_freeMem</a:t>
            </a:r>
            <a:r>
              <a:rPr lang="en-US" sz="1000" u="sng" dirty="0">
                <a:solidFill>
                  <a:srgbClr val="000000"/>
                </a:solidFill>
                <a:latin typeface="Consolas"/>
              </a:rPr>
              <a:t>( (uint8_t XDATAMEM *) </a:t>
            </a:r>
            <a:r>
              <a:rPr lang="en-US" sz="1000" u="sng" dirty="0" err="1">
                <a:solidFill>
                  <a:srgbClr val="000000"/>
                </a:solidFill>
                <a:latin typeface="Consolas"/>
              </a:rPr>
              <a:t>statusBuffer</a:t>
            </a:r>
            <a:r>
              <a:rPr lang="en-US" sz="1000" u="sng" dirty="0">
                <a:solidFill>
                  <a:srgbClr val="000000"/>
                </a:solidFill>
                <a:latin typeface="Consolas"/>
              </a:rPr>
              <a:t> 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break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    }</a:t>
            </a:r>
            <a:endParaRPr lang="en-US" sz="1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429DE-F995-45DB-9C0B-2F9A6B48DD7B}" type="slidenum">
              <a:rPr lang="en-US" smtClean="0"/>
              <a:pPr>
                <a:defRPr/>
              </a:pPr>
              <a:t>10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Initial build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F3EDAA-B020-41FE-B2CB-85DFE406D1A1}" type="slidenum">
              <a:rPr lang="en-US" smtClean="0"/>
              <a:pPr>
                <a:defRPr/>
              </a:pPr>
              <a:t>11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28" name="Rounded Rectangle 4"/>
          <p:cNvSpPr>
            <a:spLocks noChangeArrowheads="1"/>
          </p:cNvSpPr>
          <p:nvPr/>
        </p:nvSpPr>
        <p:spPr bwMode="auto">
          <a:xfrm>
            <a:off x="3810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UC8051</a:t>
            </a:r>
          </a:p>
        </p:txBody>
      </p:sp>
      <p:sp>
        <p:nvSpPr>
          <p:cNvPr id="29" name="Rounded Rectangle 5"/>
          <p:cNvSpPr>
            <a:spLocks noChangeArrowheads="1"/>
          </p:cNvSpPr>
          <p:nvPr/>
        </p:nvSpPr>
        <p:spPr bwMode="auto">
          <a:xfrm>
            <a:off x="17526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Coolflux DSP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18288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18288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4572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4572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35" name="Right Brace 12"/>
          <p:cNvSpPr>
            <a:spLocks/>
          </p:cNvSpPr>
          <p:nvPr/>
        </p:nvSpPr>
        <p:spPr bwMode="auto">
          <a:xfrm rot="5400000">
            <a:off x="1562100" y="3086100"/>
            <a:ext cx="304800" cy="2667000"/>
          </a:xfrm>
          <a:prstGeom prst="rightBrace">
            <a:avLst>
              <a:gd name="adj1" fmla="val 834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36" name="TextBox 13"/>
          <p:cNvSpPr txBox="1">
            <a:spLocks noChangeArrowheads="1"/>
          </p:cNvSpPr>
          <p:nvPr/>
        </p:nvSpPr>
        <p:spPr bwMode="auto">
          <a:xfrm>
            <a:off x="990600" y="4648200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Sensor Unit</a:t>
            </a:r>
          </a:p>
        </p:txBody>
      </p:sp>
      <p:sp>
        <p:nvSpPr>
          <p:cNvPr id="37" name="Rounded Rectangle 16"/>
          <p:cNvSpPr>
            <a:spLocks noChangeArrowheads="1"/>
          </p:cNvSpPr>
          <p:nvPr/>
        </p:nvSpPr>
        <p:spPr bwMode="auto">
          <a:xfrm>
            <a:off x="3810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UC</a:t>
            </a:r>
            <a:endParaRPr lang="en-US" altLang="en-US" dirty="0"/>
          </a:p>
        </p:txBody>
      </p:sp>
      <p:sp>
        <p:nvSpPr>
          <p:cNvPr id="38" name="Rounded Rectangle 17"/>
          <p:cNvSpPr>
            <a:spLocks noChangeArrowheads="1"/>
          </p:cNvSpPr>
          <p:nvPr/>
        </p:nvSpPr>
        <p:spPr bwMode="auto">
          <a:xfrm>
            <a:off x="17526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DSP</a:t>
            </a:r>
            <a:endParaRPr lang="en-US" altLang="en-US" dirty="0"/>
          </a:p>
        </p:txBody>
      </p:sp>
      <p:sp>
        <p:nvSpPr>
          <p:cNvPr id="39" name="Rounded Rectangle 18"/>
          <p:cNvSpPr>
            <a:spLocks noChangeArrowheads="1"/>
          </p:cNvSpPr>
          <p:nvPr/>
        </p:nvSpPr>
        <p:spPr bwMode="auto">
          <a:xfrm>
            <a:off x="3124200" y="1524000"/>
            <a:ext cx="1295400" cy="26670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PPC </a:t>
            </a:r>
            <a:r>
              <a:rPr lang="en-US" altLang="en-US" dirty="0"/>
              <a:t>405</a:t>
            </a:r>
          </a:p>
        </p:txBody>
      </p:sp>
      <p:sp>
        <p:nvSpPr>
          <p:cNvPr id="40" name="Rounded Rectangle 39"/>
          <p:cNvSpPr/>
          <p:nvPr/>
        </p:nvSpPr>
        <p:spPr bwMode="auto">
          <a:xfrm>
            <a:off x="18288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18288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1828800" y="35052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 bwMode="auto">
          <a:xfrm>
            <a:off x="4572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4572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45" name="Rounded Rectangle 44"/>
          <p:cNvSpPr/>
          <p:nvPr/>
        </p:nvSpPr>
        <p:spPr bwMode="auto">
          <a:xfrm>
            <a:off x="457200" y="35052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 bwMode="auto">
          <a:xfrm>
            <a:off x="3238500" y="3505200"/>
            <a:ext cx="10668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 bwMode="auto">
          <a:xfrm>
            <a:off x="3200400" y="2286000"/>
            <a:ext cx="11430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Seismic</a:t>
            </a:r>
            <a:endParaRPr lang="en-US" dirty="0"/>
          </a:p>
        </p:txBody>
      </p:sp>
      <p:sp>
        <p:nvSpPr>
          <p:cNvPr id="48" name="Right Brace 27"/>
          <p:cNvSpPr>
            <a:spLocks/>
          </p:cNvSpPr>
          <p:nvPr/>
        </p:nvSpPr>
        <p:spPr bwMode="auto">
          <a:xfrm rot="5400000">
            <a:off x="1562100" y="3086100"/>
            <a:ext cx="304800" cy="2667000"/>
          </a:xfrm>
          <a:prstGeom prst="rightBrace">
            <a:avLst>
              <a:gd name="adj1" fmla="val 834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49" name="Right Brace 29"/>
          <p:cNvSpPr>
            <a:spLocks/>
          </p:cNvSpPr>
          <p:nvPr/>
        </p:nvSpPr>
        <p:spPr bwMode="auto">
          <a:xfrm rot="5400000">
            <a:off x="3619500" y="3771900"/>
            <a:ext cx="381000" cy="1219200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50" name="TextBox 30"/>
          <p:cNvSpPr txBox="1">
            <a:spLocks noChangeArrowheads="1"/>
          </p:cNvSpPr>
          <p:nvPr/>
        </p:nvSpPr>
        <p:spPr bwMode="auto">
          <a:xfrm>
            <a:off x="3505200" y="4648200"/>
            <a:ext cx="1724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Back bone and</a:t>
            </a:r>
          </a:p>
          <a:p>
            <a:pPr eaLnBrk="1" hangingPunct="1"/>
            <a:r>
              <a:rPr lang="en-US" altLang="en-US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39743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Handling in the concentrator unit (Linux)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Same binary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NO </a:t>
            </a:r>
            <a:r>
              <a:rPr lang="en-US" sz="2400" b="1" dirty="0">
                <a:solidFill>
                  <a:srgbClr val="7F0055"/>
                </a:solidFill>
                <a:highlight>
                  <a:srgbClr val="E8F2FE"/>
                </a:highlight>
                <a:latin typeface="Consolas"/>
              </a:rPr>
              <a:t>if</a:t>
            </a:r>
            <a:r>
              <a:rPr lang="en-US" sz="2400" b="1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boardType</a:t>
            </a:r>
            <a:r>
              <a:rPr lang="en-US" sz="2400" b="1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 == </a:t>
            </a:r>
            <a:r>
              <a:rPr lang="en-US" sz="2400" i="1" dirty="0" smtClean="0">
                <a:solidFill>
                  <a:srgbClr val="0000C0"/>
                </a:solidFill>
                <a:highlight>
                  <a:srgbClr val="D4D4D4"/>
                </a:highlight>
                <a:latin typeface="Consolas"/>
              </a:rPr>
              <a:t>CONS_PROTOTYPE_BOARD_REV_A</a:t>
            </a:r>
            <a:r>
              <a:rPr lang="en-US" sz="24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Use a board info class</a:t>
            </a:r>
          </a:p>
          <a:p>
            <a:r>
              <a:rPr lang="en-US" sz="12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>
                <a:solidFill>
                  <a:srgbClr val="005032"/>
                </a:solidFill>
                <a:latin typeface="Consolas"/>
              </a:rPr>
              <a:t>BoardInfo</a:t>
            </a:r>
            <a:endParaRPr lang="en-US" sz="1200" b="1" dirty="0">
              <a:solidFill>
                <a:srgbClr val="005032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dirty="0">
                <a:solidFill>
                  <a:srgbClr val="005032"/>
                </a:solidFill>
                <a:latin typeface="Consolas"/>
              </a:rPr>
              <a:t>uint32_t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getNumSections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();</a:t>
            </a:r>
            <a:endParaRPr lang="en-US" sz="12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b="1" dirty="0" err="1">
                <a:solidFill>
                  <a:srgbClr val="7F0055"/>
                </a:solidFill>
                <a:latin typeface="Consolas"/>
              </a:rPr>
              <a:t>bool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/>
              </a:rPr>
              <a:t>hasEthDevice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b="1" dirty="0" err="1">
                <a:solidFill>
                  <a:srgbClr val="7F0055"/>
                </a:solidFill>
                <a:latin typeface="Consolas"/>
              </a:rPr>
              <a:t>bool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/>
              </a:rPr>
              <a:t>hasPsuDevice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1200" dirty="0" smtClean="0">
                <a:solidFill>
                  <a:srgbClr val="005032"/>
                </a:solidFill>
                <a:latin typeface="Consolas"/>
              </a:rPr>
              <a:t>        int32_t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nsolas"/>
              </a:rPr>
              <a:t>getRtcDrifSpan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getEthRate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();</a:t>
            </a:r>
            <a:br>
              <a:rPr lang="en-US" sz="1200" b="1" dirty="0" smtClean="0">
                <a:solidFill>
                  <a:srgbClr val="000000"/>
                </a:solidFill>
                <a:latin typeface="Consolas"/>
              </a:rPr>
            </a:b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altLang="en-US" sz="1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b="1" dirty="0" smtClean="0">
              <a:solidFill>
                <a:srgbClr val="000000"/>
              </a:solidFill>
              <a:highlight>
                <a:srgbClr val="E8F2FE"/>
              </a:highlight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B49551-9BFE-4AFF-A923-71B67DB1602F}" type="slidenum">
              <a:rPr lang="en-US" smtClean="0"/>
              <a:pPr>
                <a:defRPr/>
              </a:pPr>
              <a:t>12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info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88" y="1006158"/>
            <a:ext cx="9140825" cy="4206875"/>
          </a:xfrm>
        </p:spPr>
        <p:txBody>
          <a:bodyPr/>
          <a:lstStyle/>
          <a:p>
            <a:r>
              <a:rPr lang="en-US" sz="1100" dirty="0">
                <a:solidFill>
                  <a:srgbClr val="005032"/>
                </a:solidFill>
                <a:latin typeface="Consolas"/>
              </a:rPr>
              <a:t>uint32_t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u="sng" dirty="0" err="1">
                <a:solidFill>
                  <a:srgbClr val="000000"/>
                </a:solidFill>
                <a:latin typeface="Consolas"/>
              </a:rPr>
              <a:t>BoardInfo</a:t>
            </a:r>
            <a:r>
              <a:rPr lang="en-US" sz="1100" b="1" u="sng" dirty="0">
                <a:solidFill>
                  <a:srgbClr val="000000"/>
                </a:solidFill>
                <a:latin typeface="Consolas"/>
              </a:rPr>
              <a:t>::</a:t>
            </a:r>
            <a:r>
              <a:rPr lang="en-US" sz="1100" b="1" u="sng" dirty="0" err="1" smtClean="0">
                <a:solidFill>
                  <a:srgbClr val="000000"/>
                </a:solidFill>
                <a:latin typeface="Consolas"/>
              </a:rPr>
              <a:t>getNumSections</a:t>
            </a:r>
            <a:r>
              <a:rPr lang="en-US" sz="1100" b="1" u="sng" dirty="0" smtClean="0">
                <a:solidFill>
                  <a:srgbClr val="000000"/>
                </a:solidFill>
                <a:latin typeface="Consolas"/>
              </a:rPr>
              <a:t>()</a:t>
            </a:r>
            <a:endParaRPr lang="en-US" sz="1100" b="1" u="sng" dirty="0">
              <a:solidFill>
                <a:srgbClr val="000000"/>
              </a:solidFill>
              <a:latin typeface="Consolas"/>
            </a:endParaRP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switch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100" b="1" dirty="0" err="1">
                <a:solidFill>
                  <a:srgbClr val="0000C0"/>
                </a:solidFill>
                <a:latin typeface="Consolas"/>
              </a:rPr>
              <a:t>m_boardType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{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CONS_EVALUATION_BOARD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CONS_BOARD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1;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CONS_PROTOTYPE_BOARD_REV_A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2;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CONS_PROTOTYPE_BOARD_REV_B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CONS_PROTOTYPE_BOARD_REV_C</a:t>
            </a:r>
            <a:r>
              <a:rPr lang="en-US" sz="1100" b="1" i="1" dirty="0" smtClean="0">
                <a:solidFill>
                  <a:srgbClr val="000000"/>
                </a:solidFill>
                <a:latin typeface="Consolas"/>
              </a:rPr>
              <a:t>:</a:t>
            </a:r>
            <a:endParaRPr lang="en-US" sz="1100" b="1" i="1" dirty="0">
              <a:solidFill>
                <a:srgbClr val="000000"/>
              </a:solidFill>
              <a:latin typeface="Consolas"/>
            </a:endParaRP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>
                <a:solidFill>
                  <a:srgbClr val="0000C0"/>
                </a:solidFill>
                <a:latin typeface="Consolas"/>
              </a:rPr>
              <a:t>X86_PLATFORM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CONS_V2_PROTOTYPE_BOARD_REV_A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CONS_V3_PROTOTYPE_BOARD_REV_A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case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i="1" dirty="0" smtClean="0">
                <a:solidFill>
                  <a:srgbClr val="0000C0"/>
                </a:solidFill>
                <a:latin typeface="Consolas"/>
              </a:rPr>
              <a:t>CONS_V2_BOARD_REV_B</a:t>
            </a:r>
            <a:r>
              <a:rPr lang="en-US" sz="1100" b="1" i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4;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default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100" b="1" dirty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b="1" dirty="0" err="1">
                <a:solidFill>
                  <a:srgbClr val="005032"/>
                </a:solidFill>
                <a:latin typeface="Consolas"/>
              </a:rPr>
              <a:t>StackException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100" b="1" dirty="0">
                <a:solidFill>
                  <a:srgbClr val="2A00FF"/>
                </a:solidFill>
                <a:latin typeface="Consolas"/>
              </a:rPr>
              <a:t>"Unknown board type"</a:t>
            </a:r>
            <a:r>
              <a:rPr lang="en-US" sz="11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FA6010-3EBC-46BB-B317-B1817C1323DF}" type="slidenum">
              <a:rPr lang="en-US" smtClean="0"/>
              <a:pPr>
                <a:defRPr/>
              </a:pPr>
              <a:t>13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6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Build system after a few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05752-F978-4ECB-B443-254D3FBB7387}" type="slidenum">
              <a:rPr lang="en-US" smtClean="0"/>
              <a:pPr>
                <a:defRPr/>
              </a:pPr>
              <a:t>14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13316" name="Slide Number Placeholder 3"/>
          <p:cNvSpPr txBox="1">
            <a:spLocks/>
          </p:cNvSpPr>
          <p:nvPr/>
        </p:nvSpPr>
        <p:spPr bwMode="auto">
          <a:xfrm>
            <a:off x="382588" y="6053138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600"/>
              </a:spcBef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indent="-347663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" pitchFamily="2" charset="2"/>
              <a:buChar char="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indent="-338138" eaLnBrk="0" hangingPunct="0">
              <a:spcBef>
                <a:spcPts val="500"/>
              </a:spcBef>
              <a:buFont typeface="Arial Narrow" pitchFamily="34" charset="0"/>
              <a:buChar char="–"/>
              <a:defRPr sz="2600">
                <a:solidFill>
                  <a:schemeClr val="tx1"/>
                </a:solidFill>
                <a:latin typeface="Arial Narrow" pitchFamily="34" charset="0"/>
              </a:defRPr>
            </a:lvl3pPr>
            <a:lvl4pPr indent="-347663" eaLnBrk="0" hangingPunct="0">
              <a:spcBef>
                <a:spcPts val="25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indent="-338138" eaLnBrk="0" hangingPunct="0">
              <a:spcBef>
                <a:spcPts val="125"/>
              </a:spcBef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47DBBA-C47F-469C-9328-6E4E2CD2F1EC}" type="slidenum">
              <a:rPr lang="en-US" altLang="en-US" sz="10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z="1000">
              <a:solidFill>
                <a:srgbClr val="898989"/>
              </a:solidFill>
            </a:endParaRPr>
          </a:p>
          <a:p>
            <a:pPr eaLnBrk="1" hangingPunct="1">
              <a:spcBef>
                <a:spcPct val="0"/>
              </a:spcBef>
            </a:pPr>
            <a:fld id="{2A1F49F5-6F88-4EA0-BBFB-4F812317E474}" type="datetime1">
              <a:rPr lang="en-US" altLang="en-US" sz="10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</a:pPr>
              <a:t>4/3/2014</a:t>
            </a:fld>
            <a:endParaRPr lang="en-US" altLang="en-US" sz="1000">
              <a:solidFill>
                <a:srgbClr val="898989"/>
              </a:solidFill>
            </a:endParaRPr>
          </a:p>
        </p:txBody>
      </p:sp>
      <p:sp>
        <p:nvSpPr>
          <p:cNvPr id="13317" name="Rounded Rectangle 5"/>
          <p:cNvSpPr>
            <a:spLocks noChangeArrowheads="1"/>
          </p:cNvSpPr>
          <p:nvPr/>
        </p:nvSpPr>
        <p:spPr bwMode="auto">
          <a:xfrm>
            <a:off x="3810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UC</a:t>
            </a:r>
            <a:endParaRPr lang="en-US" altLang="en-US" dirty="0"/>
          </a:p>
        </p:txBody>
      </p:sp>
      <p:sp>
        <p:nvSpPr>
          <p:cNvPr id="13318" name="Rounded Rectangle 6"/>
          <p:cNvSpPr>
            <a:spLocks noChangeArrowheads="1"/>
          </p:cNvSpPr>
          <p:nvPr/>
        </p:nvSpPr>
        <p:spPr bwMode="auto">
          <a:xfrm>
            <a:off x="17526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DSP</a:t>
            </a:r>
            <a:endParaRPr lang="en-US" altLang="en-US" dirty="0"/>
          </a:p>
        </p:txBody>
      </p:sp>
      <p:sp>
        <p:nvSpPr>
          <p:cNvPr id="13319" name="Rounded Rectangle 7"/>
          <p:cNvSpPr>
            <a:spLocks noChangeArrowheads="1"/>
          </p:cNvSpPr>
          <p:nvPr/>
        </p:nvSpPr>
        <p:spPr bwMode="auto">
          <a:xfrm>
            <a:off x="3124200" y="1524000"/>
            <a:ext cx="1219200" cy="26670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PPC </a:t>
            </a:r>
            <a:r>
              <a:rPr lang="en-US" altLang="en-US" dirty="0"/>
              <a:t>405</a:t>
            </a:r>
          </a:p>
        </p:txBody>
      </p:sp>
      <p:sp>
        <p:nvSpPr>
          <p:cNvPr id="13320" name="Rounded Rectangle 8"/>
          <p:cNvSpPr>
            <a:spLocks noChangeArrowheads="1"/>
          </p:cNvSpPr>
          <p:nvPr/>
        </p:nvSpPr>
        <p:spPr bwMode="auto">
          <a:xfrm>
            <a:off x="4419600" y="1524000"/>
            <a:ext cx="1219200" cy="26670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PPC </a:t>
            </a:r>
            <a:r>
              <a:rPr lang="en-US" altLang="en-US" dirty="0"/>
              <a:t>440</a:t>
            </a:r>
          </a:p>
        </p:txBody>
      </p:sp>
      <p:sp>
        <p:nvSpPr>
          <p:cNvPr id="13321" name="Rounded Rectangle 9"/>
          <p:cNvSpPr>
            <a:spLocks noChangeArrowheads="1"/>
          </p:cNvSpPr>
          <p:nvPr/>
        </p:nvSpPr>
        <p:spPr bwMode="auto">
          <a:xfrm>
            <a:off x="7315200" y="1524000"/>
            <a:ext cx="1524000" cy="32004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ARM Cortext M4</a:t>
            </a:r>
          </a:p>
        </p:txBody>
      </p:sp>
      <p:sp>
        <p:nvSpPr>
          <p:cNvPr id="13322" name="Rounded Rectangle 10"/>
          <p:cNvSpPr>
            <a:spLocks noChangeArrowheads="1"/>
          </p:cNvSpPr>
          <p:nvPr/>
        </p:nvSpPr>
        <p:spPr bwMode="auto">
          <a:xfrm>
            <a:off x="5715000" y="1524000"/>
            <a:ext cx="1524000" cy="26670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ARM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Cortext M3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18288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18288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1828800" y="35052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 bwMode="auto">
          <a:xfrm>
            <a:off x="4572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4572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457200" y="35052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3200400" y="3566160"/>
            <a:ext cx="10668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200400" y="2301240"/>
            <a:ext cx="2362200" cy="1219200"/>
            <a:chOff x="3200400" y="2895600"/>
            <a:chExt cx="2362200" cy="1219200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3200400" y="2895600"/>
              <a:ext cx="2362200" cy="12192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dirty="0" smtClean="0"/>
                <a:t>Seismic</a:t>
              </a:r>
              <a:endParaRPr lang="en-US" dirty="0"/>
            </a:p>
          </p:txBody>
        </p:sp>
        <p:sp>
          <p:nvSpPr>
            <p:cNvPr id="13331" name="Rounded Rectangle 19"/>
            <p:cNvSpPr>
              <a:spLocks noChangeArrowheads="1"/>
            </p:cNvSpPr>
            <p:nvPr/>
          </p:nvSpPr>
          <p:spPr bwMode="auto">
            <a:xfrm>
              <a:off x="4724400" y="2971800"/>
              <a:ext cx="762000" cy="457200"/>
            </a:xfrm>
            <a:prstGeom prst="roundRect">
              <a:avLst>
                <a:gd name="adj" fmla="val 16667"/>
              </a:avLst>
            </a:prstGeom>
            <a:solidFill>
              <a:srgbClr val="FF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dirty="0" smtClean="0"/>
                <a:t>con1</a:t>
              </a:r>
              <a:endParaRPr lang="en-US" altLang="en-US" dirty="0"/>
            </a:p>
          </p:txBody>
        </p:sp>
        <p:sp>
          <p:nvSpPr>
            <p:cNvPr id="13332" name="Rounded Rectangle 20"/>
            <p:cNvSpPr>
              <a:spLocks noChangeArrowheads="1"/>
            </p:cNvSpPr>
            <p:nvPr/>
          </p:nvSpPr>
          <p:spPr bwMode="auto">
            <a:xfrm>
              <a:off x="4724400" y="3581400"/>
              <a:ext cx="762000" cy="457200"/>
            </a:xfrm>
            <a:prstGeom prst="roundRect">
              <a:avLst>
                <a:gd name="adj" fmla="val 16667"/>
              </a:avLst>
            </a:prstGeom>
            <a:solidFill>
              <a:srgbClr val="FF99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dirty="0" smtClean="0"/>
                <a:t>con2</a:t>
              </a:r>
              <a:endParaRPr lang="en-US" altLang="en-US" dirty="0"/>
            </a:p>
          </p:txBody>
        </p:sp>
      </p:grpSp>
      <p:sp>
        <p:nvSpPr>
          <p:cNvPr id="22" name="Rounded Rectangle 21"/>
          <p:cNvSpPr/>
          <p:nvPr/>
        </p:nvSpPr>
        <p:spPr bwMode="auto">
          <a:xfrm>
            <a:off x="5867400" y="2362200"/>
            <a:ext cx="1295400" cy="1752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Main ctrl</a:t>
            </a:r>
            <a:endParaRPr lang="en-US" dirty="0"/>
          </a:p>
        </p:txBody>
      </p:sp>
      <p:sp>
        <p:nvSpPr>
          <p:cNvPr id="13334" name="Rounded Rectangle 22"/>
          <p:cNvSpPr>
            <a:spLocks noChangeArrowheads="1"/>
          </p:cNvSpPr>
          <p:nvPr/>
        </p:nvSpPr>
        <p:spPr bwMode="auto">
          <a:xfrm>
            <a:off x="6096000" y="2971800"/>
            <a:ext cx="762000" cy="4572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con1</a:t>
            </a:r>
            <a:endParaRPr lang="en-US" altLang="en-US" dirty="0"/>
          </a:p>
        </p:txBody>
      </p:sp>
      <p:sp>
        <p:nvSpPr>
          <p:cNvPr id="13335" name="Rounded Rectangle 23"/>
          <p:cNvSpPr>
            <a:spLocks noChangeArrowheads="1"/>
          </p:cNvSpPr>
          <p:nvPr/>
        </p:nvSpPr>
        <p:spPr bwMode="auto">
          <a:xfrm>
            <a:off x="6096000" y="3581400"/>
            <a:ext cx="762000" cy="4572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con2</a:t>
            </a:r>
            <a:endParaRPr lang="en-US" altLang="en-US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7467600" y="2286000"/>
            <a:ext cx="1295400" cy="1066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Spare ctrl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7467600" y="3429000"/>
            <a:ext cx="1295400" cy="1066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Aux ctrl</a:t>
            </a:r>
            <a:endParaRPr lang="en-US" dirty="0"/>
          </a:p>
        </p:txBody>
      </p:sp>
      <p:sp>
        <p:nvSpPr>
          <p:cNvPr id="13338" name="Rounded Rectangle 26"/>
          <p:cNvSpPr>
            <a:spLocks noChangeArrowheads="1"/>
          </p:cNvSpPr>
          <p:nvPr/>
        </p:nvSpPr>
        <p:spPr bwMode="auto">
          <a:xfrm>
            <a:off x="7696200" y="2743200"/>
            <a:ext cx="762000" cy="4572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con2</a:t>
            </a:r>
            <a:endParaRPr lang="en-US" altLang="en-US" dirty="0"/>
          </a:p>
        </p:txBody>
      </p:sp>
      <p:sp>
        <p:nvSpPr>
          <p:cNvPr id="13339" name="Rounded Rectangle 27"/>
          <p:cNvSpPr>
            <a:spLocks noChangeArrowheads="1"/>
          </p:cNvSpPr>
          <p:nvPr/>
        </p:nvSpPr>
        <p:spPr bwMode="auto">
          <a:xfrm>
            <a:off x="7696200" y="3886200"/>
            <a:ext cx="762000" cy="4572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con2</a:t>
            </a:r>
            <a:endParaRPr lang="en-US" altLang="en-US" dirty="0"/>
          </a:p>
        </p:txBody>
      </p:sp>
      <p:sp>
        <p:nvSpPr>
          <p:cNvPr id="13340" name="Right Brace 28"/>
          <p:cNvSpPr>
            <a:spLocks/>
          </p:cNvSpPr>
          <p:nvPr/>
        </p:nvSpPr>
        <p:spPr bwMode="auto">
          <a:xfrm rot="5400000">
            <a:off x="1562100" y="3086100"/>
            <a:ext cx="304800" cy="2667000"/>
          </a:xfrm>
          <a:prstGeom prst="rightBrace">
            <a:avLst>
              <a:gd name="adj1" fmla="val 834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3341" name="TextBox 29"/>
          <p:cNvSpPr txBox="1">
            <a:spLocks noChangeArrowheads="1"/>
          </p:cNvSpPr>
          <p:nvPr/>
        </p:nvSpPr>
        <p:spPr bwMode="auto">
          <a:xfrm>
            <a:off x="762000" y="464820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Seismic Sensor</a:t>
            </a:r>
          </a:p>
        </p:txBody>
      </p:sp>
      <p:sp>
        <p:nvSpPr>
          <p:cNvPr id="13342" name="Right Brace 30"/>
          <p:cNvSpPr>
            <a:spLocks/>
          </p:cNvSpPr>
          <p:nvPr/>
        </p:nvSpPr>
        <p:spPr bwMode="auto">
          <a:xfrm rot="5400000">
            <a:off x="4267200" y="3200400"/>
            <a:ext cx="304800" cy="24384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3343" name="TextBox 31"/>
          <p:cNvSpPr txBox="1">
            <a:spLocks noChangeArrowheads="1"/>
          </p:cNvSpPr>
          <p:nvPr/>
        </p:nvSpPr>
        <p:spPr bwMode="auto">
          <a:xfrm>
            <a:off x="3505200" y="4648200"/>
            <a:ext cx="1724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Back bone and</a:t>
            </a:r>
          </a:p>
          <a:p>
            <a:pPr eaLnBrk="1" hangingPunct="1"/>
            <a:r>
              <a:rPr lang="en-US" altLang="en-US"/>
              <a:t>control</a:t>
            </a:r>
          </a:p>
        </p:txBody>
      </p:sp>
      <p:sp>
        <p:nvSpPr>
          <p:cNvPr id="13344" name="Rounded Rectangle 32"/>
          <p:cNvSpPr>
            <a:spLocks noChangeArrowheads="1"/>
          </p:cNvSpPr>
          <p:nvPr/>
        </p:nvSpPr>
        <p:spPr bwMode="auto">
          <a:xfrm>
            <a:off x="381000" y="5410200"/>
            <a:ext cx="1447800" cy="6096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Power supply DSP</a:t>
            </a:r>
          </a:p>
        </p:txBody>
      </p:sp>
      <p:sp>
        <p:nvSpPr>
          <p:cNvPr id="13345" name="Rounded Rectangle 33"/>
          <p:cNvSpPr>
            <a:spLocks noChangeArrowheads="1"/>
          </p:cNvSpPr>
          <p:nvPr/>
        </p:nvSpPr>
        <p:spPr bwMode="auto">
          <a:xfrm>
            <a:off x="1981200" y="5410200"/>
            <a:ext cx="1447800" cy="6096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x86</a:t>
            </a:r>
          </a:p>
        </p:txBody>
      </p:sp>
      <p:sp>
        <p:nvSpPr>
          <p:cNvPr id="13346" name="Right Brace 34"/>
          <p:cNvSpPr>
            <a:spLocks/>
          </p:cNvSpPr>
          <p:nvPr/>
        </p:nvSpPr>
        <p:spPr bwMode="auto">
          <a:xfrm rot="5400000">
            <a:off x="7277100" y="3543300"/>
            <a:ext cx="304800" cy="2667000"/>
          </a:xfrm>
          <a:prstGeom prst="rightBrace">
            <a:avLst>
              <a:gd name="adj1" fmla="val 834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3347" name="TextBox 35"/>
          <p:cNvSpPr txBox="1">
            <a:spLocks noChangeArrowheads="1"/>
          </p:cNvSpPr>
          <p:nvPr/>
        </p:nvSpPr>
        <p:spPr bwMode="auto">
          <a:xfrm>
            <a:off x="6808470" y="5105400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Aux control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Fresh start with Cortex targets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We want to do TDD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We wanted to avoid #define hell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We wanted to reuse common SW on 3 targets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Selected to use C++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27ADD2-6230-4AE6-8470-5F2755202B4F}" type="slidenum">
              <a:rPr lang="en-US" smtClean="0"/>
              <a:pPr>
                <a:defRPr/>
              </a:pPr>
              <a:t>15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82588" y="261938"/>
            <a:ext cx="9140825" cy="675322"/>
          </a:xfrm>
        </p:spPr>
        <p:txBody>
          <a:bodyPr/>
          <a:lstStyle/>
          <a:p>
            <a:r>
              <a:rPr lang="en-US" altLang="en-US" dirty="0" smtClean="0"/>
              <a:t>An I2C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23D8F-0E08-43F3-9CBF-87FC121D0A31}" type="slidenum">
              <a:rPr lang="en-US" smtClean="0"/>
              <a:pPr>
                <a:defRPr/>
              </a:pPr>
              <a:t>16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845820" y="1832610"/>
            <a:ext cx="7604760" cy="1790700"/>
            <a:chOff x="845820" y="1135380"/>
            <a:chExt cx="7604760" cy="1790700"/>
          </a:xfrm>
        </p:grpSpPr>
        <p:sp>
          <p:nvSpPr>
            <p:cNvPr id="6" name="Rounded Rectangle 10"/>
            <p:cNvSpPr>
              <a:spLocks noChangeArrowheads="1"/>
            </p:cNvSpPr>
            <p:nvPr/>
          </p:nvSpPr>
          <p:spPr bwMode="auto">
            <a:xfrm>
              <a:off x="845820" y="1135380"/>
              <a:ext cx="1524000" cy="1790700"/>
            </a:xfrm>
            <a:prstGeom prst="roundRect">
              <a:avLst>
                <a:gd name="adj" fmla="val 16667"/>
              </a:avLst>
            </a:prstGeom>
            <a:solidFill>
              <a:srgbClr val="00B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sz="1600"/>
                <a:t>ARM</a:t>
              </a: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sz="1600"/>
                <a:t>Cortext M3</a:t>
              </a:r>
            </a:p>
          </p:txBody>
        </p:sp>
        <p:sp>
          <p:nvSpPr>
            <p:cNvPr id="7" name="Rounded Rectangle 10"/>
            <p:cNvSpPr>
              <a:spLocks noChangeArrowheads="1"/>
            </p:cNvSpPr>
            <p:nvPr/>
          </p:nvSpPr>
          <p:spPr bwMode="auto">
            <a:xfrm>
              <a:off x="2975610" y="1417320"/>
              <a:ext cx="1847850" cy="4114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sz="1600" dirty="0" err="1" smtClean="0"/>
                <a:t>SensorA</a:t>
              </a:r>
              <a:endParaRPr lang="en-US" altLang="en-US" sz="1600" dirty="0"/>
            </a:p>
          </p:txBody>
        </p:sp>
        <p:sp>
          <p:nvSpPr>
            <p:cNvPr id="8" name="Rounded Rectangle 10"/>
            <p:cNvSpPr>
              <a:spLocks noChangeArrowheads="1"/>
            </p:cNvSpPr>
            <p:nvPr/>
          </p:nvSpPr>
          <p:spPr bwMode="auto">
            <a:xfrm>
              <a:off x="2975610" y="2137410"/>
              <a:ext cx="1847850" cy="36195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sz="1600" dirty="0" err="1" smtClean="0"/>
                <a:t>SensorB</a:t>
              </a:r>
              <a:endParaRPr lang="en-US" altLang="en-US" sz="1600" dirty="0"/>
            </a:p>
          </p:txBody>
        </p:sp>
        <p:sp>
          <p:nvSpPr>
            <p:cNvPr id="9" name="Rounded Rectangle 10"/>
            <p:cNvSpPr>
              <a:spLocks noChangeArrowheads="1"/>
            </p:cNvSpPr>
            <p:nvPr/>
          </p:nvSpPr>
          <p:spPr bwMode="auto">
            <a:xfrm>
              <a:off x="5052060" y="1417320"/>
              <a:ext cx="1584960" cy="4114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sz="1600" dirty="0" smtClean="0"/>
                <a:t>Temperature</a:t>
              </a:r>
              <a:endParaRPr lang="en-US" altLang="en-US" sz="1600" dirty="0"/>
            </a:p>
          </p:txBody>
        </p:sp>
        <p:sp>
          <p:nvSpPr>
            <p:cNvPr id="10" name="Rounded Rectangle 10"/>
            <p:cNvSpPr>
              <a:spLocks noChangeArrowheads="1"/>
            </p:cNvSpPr>
            <p:nvPr/>
          </p:nvSpPr>
          <p:spPr bwMode="auto">
            <a:xfrm>
              <a:off x="6865620" y="1417320"/>
              <a:ext cx="1584960" cy="4114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en-US" sz="1600" dirty="0" smtClean="0"/>
                <a:t>Reset count</a:t>
              </a:r>
              <a:endParaRPr lang="en-US" altLang="en-US" sz="1600" dirty="0"/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1360170" y="1786890"/>
              <a:ext cx="1009650" cy="39624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600" dirty="0" smtClean="0"/>
                <a:t>I2C - 0</a:t>
              </a:r>
              <a:endParaRPr lang="en-US" sz="1600" dirty="0"/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1360170" y="2415540"/>
              <a:ext cx="1009650" cy="35052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600" dirty="0" smtClean="0"/>
                <a:t>I2C - 2</a:t>
              </a:r>
              <a:endParaRPr lang="en-US" sz="1600" dirty="0"/>
            </a:p>
          </p:txBody>
        </p:sp>
        <p:cxnSp>
          <p:nvCxnSpPr>
            <p:cNvPr id="13" name="Elbow Connector 12"/>
            <p:cNvCxnSpPr>
              <a:stCxn id="11" idx="3"/>
              <a:endCxn id="7" idx="2"/>
            </p:cNvCxnSpPr>
            <p:nvPr/>
          </p:nvCxnSpPr>
          <p:spPr>
            <a:xfrm flipV="1">
              <a:off x="2369820" y="1828800"/>
              <a:ext cx="1529715" cy="156210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11" idx="3"/>
              <a:endCxn id="10" idx="2"/>
            </p:cNvCxnSpPr>
            <p:nvPr/>
          </p:nvCxnSpPr>
          <p:spPr>
            <a:xfrm flipV="1">
              <a:off x="2369820" y="1828800"/>
              <a:ext cx="5288280" cy="156210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1" idx="3"/>
              <a:endCxn id="9" idx="2"/>
            </p:cNvCxnSpPr>
            <p:nvPr/>
          </p:nvCxnSpPr>
          <p:spPr>
            <a:xfrm flipV="1">
              <a:off x="2369820" y="1828800"/>
              <a:ext cx="3474720" cy="156210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12" idx="3"/>
              <a:endCxn id="8" idx="2"/>
            </p:cNvCxnSpPr>
            <p:nvPr/>
          </p:nvCxnSpPr>
          <p:spPr>
            <a:xfrm flipV="1">
              <a:off x="2369820" y="2499360"/>
              <a:ext cx="1529715" cy="91440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1"/>
            </p:cNvCxnSpPr>
            <p:nvPr/>
          </p:nvCxnSpPr>
          <p:spPr>
            <a:xfrm flipH="1">
              <a:off x="2358390" y="1623060"/>
              <a:ext cx="617220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8" idx="1"/>
            </p:cNvCxnSpPr>
            <p:nvPr/>
          </p:nvCxnSpPr>
          <p:spPr>
            <a:xfrm flipH="1">
              <a:off x="2358390" y="2318385"/>
              <a:ext cx="617220" cy="285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087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FA6010-3EBC-46BB-B317-B1817C1323DF}" type="slidenum">
              <a:rPr lang="en-US" smtClean="0"/>
              <a:pPr>
                <a:defRPr/>
              </a:pPr>
              <a:t>17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812720" y="1580198"/>
            <a:ext cx="2160837" cy="3946207"/>
            <a:chOff x="812720" y="1580198"/>
            <a:chExt cx="2160837" cy="3946207"/>
          </a:xfrm>
        </p:grpSpPr>
        <p:grpSp>
          <p:nvGrpSpPr>
            <p:cNvPr id="5" name="Group 4"/>
            <p:cNvGrpSpPr/>
            <p:nvPr/>
          </p:nvGrpSpPr>
          <p:grpSpPr>
            <a:xfrm>
              <a:off x="812720" y="2452450"/>
              <a:ext cx="1953340" cy="457200"/>
              <a:chOff x="1280160" y="3600450"/>
              <a:chExt cx="1291590" cy="4572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280160" y="3600450"/>
                <a:ext cx="129159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latin typeface="Arial Narrow" pitchFamily="34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60170" y="3600450"/>
                <a:ext cx="113157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Arial Narrow" pitchFamily="34" charset="0"/>
                  </a:rPr>
                  <a:t>I2cSenATask</a:t>
                </a: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257895" y="3324702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SenACH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57895" y="4196954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98952" y="5069205"/>
              <a:ext cx="1580877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I2cSenABus</a:t>
              </a:r>
            </a:p>
          </p:txBody>
        </p:sp>
        <p:cxnSp>
          <p:nvCxnSpPr>
            <p:cNvPr id="36" name="Straight Arrow Connector 35"/>
            <p:cNvCxnSpPr>
              <a:stCxn id="6" idx="2"/>
              <a:endCxn id="10" idx="0"/>
            </p:cNvCxnSpPr>
            <p:nvPr/>
          </p:nvCxnSpPr>
          <p:spPr>
            <a:xfrm>
              <a:off x="1789390" y="2909650"/>
              <a:ext cx="0" cy="41505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0" idx="2"/>
              <a:endCxn id="16" idx="0"/>
            </p:cNvCxnSpPr>
            <p:nvPr/>
          </p:nvCxnSpPr>
          <p:spPr>
            <a:xfrm>
              <a:off x="1789390" y="3781902"/>
              <a:ext cx="0" cy="41505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6" idx="2"/>
              <a:endCxn id="21" idx="0"/>
            </p:cNvCxnSpPr>
            <p:nvPr/>
          </p:nvCxnSpPr>
          <p:spPr>
            <a:xfrm>
              <a:off x="1789390" y="4654154"/>
              <a:ext cx="1" cy="41505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1857523" y="2926527"/>
              <a:ext cx="1085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Narrow" pitchFamily="34" charset="0"/>
                </a:rPr>
                <a:t>Construct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72763" y="3776157"/>
              <a:ext cx="1085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Narrow" pitchFamily="34" charset="0"/>
                </a:rPr>
                <a:t>Construct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88003" y="4660077"/>
              <a:ext cx="1085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Narrow" pitchFamily="34" charset="0"/>
                </a:rPr>
                <a:t>Construct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257895" y="1580198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main</a:t>
              </a:r>
            </a:p>
          </p:txBody>
        </p:sp>
        <p:cxnSp>
          <p:nvCxnSpPr>
            <p:cNvPr id="47" name="Straight Arrow Connector 46"/>
            <p:cNvCxnSpPr>
              <a:stCxn id="45" idx="2"/>
              <a:endCxn id="7" idx="0"/>
            </p:cNvCxnSpPr>
            <p:nvPr/>
          </p:nvCxnSpPr>
          <p:spPr>
            <a:xfrm>
              <a:off x="1789390" y="2037398"/>
              <a:ext cx="0" cy="41505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861333" y="2050227"/>
              <a:ext cx="1085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Narrow" pitchFamily="34" charset="0"/>
                </a:rPr>
                <a:t>Construct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096470" y="2490550"/>
            <a:ext cx="3788450" cy="3073955"/>
            <a:chOff x="5096470" y="2490550"/>
            <a:chExt cx="3788450" cy="3073955"/>
          </a:xfrm>
        </p:grpSpPr>
        <p:grpSp>
          <p:nvGrpSpPr>
            <p:cNvPr id="51" name="Group 50"/>
            <p:cNvGrpSpPr/>
            <p:nvPr/>
          </p:nvGrpSpPr>
          <p:grpSpPr>
            <a:xfrm>
              <a:off x="6931580" y="2490550"/>
              <a:ext cx="1953340" cy="457200"/>
              <a:chOff x="1280160" y="3600450"/>
              <a:chExt cx="1291590" cy="4572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1280160" y="3600450"/>
                <a:ext cx="129159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latin typeface="Arial Narrow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360170" y="3600450"/>
                <a:ext cx="113157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Arial Narrow" pitchFamily="34" charset="0"/>
                  </a:rPr>
                  <a:t>I2cSenATask</a:t>
                </a: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7376755" y="3362802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SenACH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376755" y="4235054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117812" y="5107305"/>
              <a:ext cx="1580877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I2cSenABus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096470" y="3786695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main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11663" y="3820985"/>
              <a:ext cx="1085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 Narrow" pitchFamily="34" charset="0"/>
                </a:rPr>
                <a:t>Construct</a:t>
              </a:r>
            </a:p>
          </p:txBody>
        </p:sp>
        <p:cxnSp>
          <p:nvCxnSpPr>
            <p:cNvPr id="67" name="Straight Arrow Connector 66"/>
            <p:cNvCxnSpPr>
              <a:stCxn id="61" idx="3"/>
              <a:endCxn id="64" idx="1"/>
            </p:cNvCxnSpPr>
            <p:nvPr/>
          </p:nvCxnSpPr>
          <p:spPr>
            <a:xfrm flipV="1">
              <a:off x="6159460" y="2719150"/>
              <a:ext cx="772120" cy="129614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1" idx="3"/>
              <a:endCxn id="52" idx="1"/>
            </p:cNvCxnSpPr>
            <p:nvPr/>
          </p:nvCxnSpPr>
          <p:spPr>
            <a:xfrm flipV="1">
              <a:off x="6159460" y="3591402"/>
              <a:ext cx="1217295" cy="423893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1" idx="3"/>
              <a:endCxn id="53" idx="1"/>
            </p:cNvCxnSpPr>
            <p:nvPr/>
          </p:nvCxnSpPr>
          <p:spPr>
            <a:xfrm>
              <a:off x="6159460" y="4015295"/>
              <a:ext cx="1217295" cy="44835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1" idx="3"/>
              <a:endCxn id="54" idx="1"/>
            </p:cNvCxnSpPr>
            <p:nvPr/>
          </p:nvCxnSpPr>
          <p:spPr>
            <a:xfrm>
              <a:off x="6159460" y="4015295"/>
              <a:ext cx="958352" cy="132061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5" idx="2"/>
              <a:endCxn id="52" idx="0"/>
            </p:cNvCxnSpPr>
            <p:nvPr/>
          </p:nvCxnSpPr>
          <p:spPr>
            <a:xfrm>
              <a:off x="7908250" y="2947750"/>
              <a:ext cx="0" cy="415052"/>
            </a:xfrm>
            <a:prstGeom prst="straightConnector1">
              <a:avLst/>
            </a:prstGeom>
            <a:ln w="2857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52" idx="2"/>
              <a:endCxn id="53" idx="0"/>
            </p:cNvCxnSpPr>
            <p:nvPr/>
          </p:nvCxnSpPr>
          <p:spPr>
            <a:xfrm>
              <a:off x="7908250" y="3820002"/>
              <a:ext cx="0" cy="415052"/>
            </a:xfrm>
            <a:prstGeom prst="straightConnector1">
              <a:avLst/>
            </a:prstGeom>
            <a:ln w="2857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53" idx="2"/>
              <a:endCxn id="54" idx="0"/>
            </p:cNvCxnSpPr>
            <p:nvPr/>
          </p:nvCxnSpPr>
          <p:spPr>
            <a:xfrm>
              <a:off x="7908250" y="4692254"/>
              <a:ext cx="1" cy="415051"/>
            </a:xfrm>
            <a:prstGeom prst="straightConnector1">
              <a:avLst/>
            </a:prstGeom>
            <a:ln w="2857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4383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61938"/>
            <a:ext cx="9140825" cy="698182"/>
          </a:xfrm>
        </p:spPr>
        <p:txBody>
          <a:bodyPr/>
          <a:lstStyle/>
          <a:p>
            <a:r>
              <a:rPr lang="en-US" dirty="0" smtClean="0"/>
              <a:t>Dependency Inversion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FA6010-3EBC-46BB-B317-B1817C1323DF}" type="slidenum">
              <a:rPr lang="en-US" smtClean="0"/>
              <a:pPr>
                <a:defRPr/>
              </a:pPr>
              <a:t>18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87880" y="2546897"/>
            <a:ext cx="1953340" cy="3073955"/>
            <a:chOff x="187880" y="2249717"/>
            <a:chExt cx="1953340" cy="3073955"/>
          </a:xfrm>
        </p:grpSpPr>
        <p:grpSp>
          <p:nvGrpSpPr>
            <p:cNvPr id="6" name="Group 5"/>
            <p:cNvGrpSpPr/>
            <p:nvPr/>
          </p:nvGrpSpPr>
          <p:grpSpPr>
            <a:xfrm>
              <a:off x="187880" y="2249717"/>
              <a:ext cx="1953340" cy="457200"/>
              <a:chOff x="1280160" y="3600450"/>
              <a:chExt cx="1291590" cy="4572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280160" y="3600450"/>
                <a:ext cx="129159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latin typeface="Arial Narrow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360170" y="3600450"/>
                <a:ext cx="113157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Arial Narrow" pitchFamily="34" charset="0"/>
                  </a:rPr>
                  <a:t>I2cSenATask</a:t>
                </a: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633055" y="3121969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SenACH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33055" y="3994221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74112" y="4866472"/>
              <a:ext cx="1580877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I2cSenABus</a:t>
              </a:r>
            </a:p>
          </p:txBody>
        </p:sp>
        <p:cxnSp>
          <p:nvCxnSpPr>
            <p:cNvPr id="16" name="Straight Arrow Connector 15"/>
            <p:cNvCxnSpPr>
              <a:stCxn id="20" idx="2"/>
              <a:endCxn id="7" idx="0"/>
            </p:cNvCxnSpPr>
            <p:nvPr/>
          </p:nvCxnSpPr>
          <p:spPr>
            <a:xfrm>
              <a:off x="1164550" y="2706917"/>
              <a:ext cx="0" cy="415052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7" idx="2"/>
              <a:endCxn id="8" idx="0"/>
            </p:cNvCxnSpPr>
            <p:nvPr/>
          </p:nvCxnSpPr>
          <p:spPr>
            <a:xfrm>
              <a:off x="1164550" y="3579169"/>
              <a:ext cx="0" cy="415052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2"/>
              <a:endCxn id="9" idx="0"/>
            </p:cNvCxnSpPr>
            <p:nvPr/>
          </p:nvCxnSpPr>
          <p:spPr>
            <a:xfrm>
              <a:off x="1164550" y="4451421"/>
              <a:ext cx="1" cy="415051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772251" y="2544604"/>
            <a:ext cx="6585109" cy="3709511"/>
            <a:chOff x="2772251" y="2270284"/>
            <a:chExt cx="6585109" cy="3709511"/>
          </a:xfrm>
        </p:grpSpPr>
        <p:grpSp>
          <p:nvGrpSpPr>
            <p:cNvPr id="26" name="Group 25"/>
            <p:cNvGrpSpPr/>
            <p:nvPr/>
          </p:nvGrpSpPr>
          <p:grpSpPr>
            <a:xfrm>
              <a:off x="4938950" y="2270284"/>
              <a:ext cx="1291590" cy="457200"/>
              <a:chOff x="1280160" y="3600450"/>
              <a:chExt cx="1291590" cy="4572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280160" y="3600450"/>
                <a:ext cx="129159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latin typeface="Arial Narrow" pitchFamily="34" charset="0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360170" y="3600450"/>
                <a:ext cx="113157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latin typeface="Arial Narrow" pitchFamily="34" charset="0"/>
                  </a:rPr>
                  <a:t>I2cTask</a:t>
                </a: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6747509" y="2270284"/>
              <a:ext cx="1714501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I2cChipHandler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886451" y="3206115"/>
              <a:ext cx="103632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SenACH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73264" y="3206115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SenBCH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90560" y="3206115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TempCH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cxnSp>
          <p:nvCxnSpPr>
            <p:cNvPr id="33" name="Elbow Connector 32"/>
            <p:cNvCxnSpPr>
              <a:stCxn id="30" idx="0"/>
              <a:endCxn id="29" idx="2"/>
            </p:cNvCxnSpPr>
            <p:nvPr/>
          </p:nvCxnSpPr>
          <p:spPr>
            <a:xfrm rot="5400000" flipH="1" flipV="1">
              <a:off x="6765370" y="2366726"/>
              <a:ext cx="478631" cy="1200149"/>
            </a:xfrm>
            <a:prstGeom prst="bentConnector3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/>
            <p:nvPr/>
          </p:nvCxnSpPr>
          <p:spPr>
            <a:xfrm rot="5400000" flipH="1" flipV="1">
              <a:off x="7365444" y="2966800"/>
              <a:ext cx="478631" cy="1"/>
            </a:xfrm>
            <a:prstGeom prst="bentConnector3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32" idx="0"/>
              <a:endCxn id="29" idx="2"/>
            </p:cNvCxnSpPr>
            <p:nvPr/>
          </p:nvCxnSpPr>
          <p:spPr>
            <a:xfrm rot="16200000" flipV="1">
              <a:off x="7974093" y="2358152"/>
              <a:ext cx="478631" cy="1217295"/>
            </a:xfrm>
            <a:prstGeom prst="bentConnector3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6004559" y="3895725"/>
              <a:ext cx="922021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SenA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073264" y="3895725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SenB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294370" y="3895725"/>
              <a:ext cx="106299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Temp</a:t>
              </a:r>
            </a:p>
          </p:txBody>
        </p:sp>
        <p:cxnSp>
          <p:nvCxnSpPr>
            <p:cNvPr id="39" name="Straight Arrow Connector 38"/>
            <p:cNvCxnSpPr>
              <a:stCxn id="30" idx="2"/>
              <a:endCxn id="36" idx="0"/>
            </p:cNvCxnSpPr>
            <p:nvPr/>
          </p:nvCxnSpPr>
          <p:spPr>
            <a:xfrm>
              <a:off x="6404611" y="3663315"/>
              <a:ext cx="60959" cy="23241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2"/>
              <a:endCxn id="38" idx="0"/>
            </p:cNvCxnSpPr>
            <p:nvPr/>
          </p:nvCxnSpPr>
          <p:spPr>
            <a:xfrm>
              <a:off x="8822055" y="3663315"/>
              <a:ext cx="3810" cy="23241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6000748" y="4752975"/>
              <a:ext cx="922021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I2cBus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86029" y="5522595"/>
              <a:ext cx="1577341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I2cBusConfig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772251" y="2270284"/>
              <a:ext cx="170688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ChipIrqHandler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772251" y="3081338"/>
              <a:ext cx="170688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latin typeface="Arial Narrow" pitchFamily="34" charset="0"/>
                </a:rPr>
                <a:t>ChipIrqConfig</a:t>
              </a:r>
              <a:endParaRPr lang="en-US" sz="2000" dirty="0" smtClean="0">
                <a:latin typeface="Arial Narrow" pitchFamily="34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3625691" y="2734628"/>
              <a:ext cx="0" cy="34671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36" idx="2"/>
              <a:endCxn id="42" idx="0"/>
            </p:cNvCxnSpPr>
            <p:nvPr/>
          </p:nvCxnSpPr>
          <p:spPr>
            <a:xfrm flipH="1">
              <a:off x="6461759" y="4352925"/>
              <a:ext cx="3811" cy="40005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7" idx="2"/>
              <a:endCxn id="42" idx="0"/>
            </p:cNvCxnSpPr>
            <p:nvPr/>
          </p:nvCxnSpPr>
          <p:spPr>
            <a:xfrm flipH="1">
              <a:off x="6461759" y="4352925"/>
              <a:ext cx="1143000" cy="40005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8" idx="2"/>
              <a:endCxn id="42" idx="0"/>
            </p:cNvCxnSpPr>
            <p:nvPr/>
          </p:nvCxnSpPr>
          <p:spPr>
            <a:xfrm flipH="1">
              <a:off x="6461759" y="4352925"/>
              <a:ext cx="2364106" cy="40005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27" idx="3"/>
              <a:endCxn id="29" idx="1"/>
            </p:cNvCxnSpPr>
            <p:nvPr/>
          </p:nvCxnSpPr>
          <p:spPr>
            <a:xfrm>
              <a:off x="6230540" y="2498884"/>
              <a:ext cx="516969" cy="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27" idx="1"/>
              <a:endCxn id="44" idx="3"/>
            </p:cNvCxnSpPr>
            <p:nvPr/>
          </p:nvCxnSpPr>
          <p:spPr>
            <a:xfrm flipH="1">
              <a:off x="4479131" y="2498884"/>
              <a:ext cx="459819" cy="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474967" y="5522595"/>
              <a:ext cx="1977393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latin typeface="Arial Narrow" pitchFamily="34" charset="0"/>
                </a:rPr>
                <a:t>I2cBusyWaitBus</a:t>
              </a:r>
            </a:p>
          </p:txBody>
        </p:sp>
        <p:cxnSp>
          <p:nvCxnSpPr>
            <p:cNvPr id="56" name="Straight Arrow Connector 55"/>
            <p:cNvCxnSpPr>
              <a:stCxn id="42" idx="2"/>
              <a:endCxn id="54" idx="0"/>
            </p:cNvCxnSpPr>
            <p:nvPr/>
          </p:nvCxnSpPr>
          <p:spPr>
            <a:xfrm>
              <a:off x="6461759" y="5210175"/>
              <a:ext cx="1905" cy="312420"/>
            </a:xfrm>
            <a:prstGeom prst="straightConnector1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4" idx="1"/>
              <a:endCxn id="43" idx="3"/>
            </p:cNvCxnSpPr>
            <p:nvPr/>
          </p:nvCxnSpPr>
          <p:spPr>
            <a:xfrm flipH="1">
              <a:off x="5063370" y="5751195"/>
              <a:ext cx="411597" cy="0"/>
            </a:xfrm>
            <a:prstGeom prst="straightConnector1">
              <a:avLst/>
            </a:prstGeom>
            <a:ln w="2857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31" idx="2"/>
              <a:endCxn id="37" idx="0"/>
            </p:cNvCxnSpPr>
            <p:nvPr/>
          </p:nvCxnSpPr>
          <p:spPr>
            <a:xfrm>
              <a:off x="7604759" y="3663315"/>
              <a:ext cx="0" cy="232410"/>
            </a:xfrm>
            <a:prstGeom prst="straightConnector1">
              <a:avLst/>
            </a:prstGeom>
            <a:ln w="1905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478497" y="1017657"/>
            <a:ext cx="88750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High level modules should not depend upon low level </a:t>
            </a:r>
            <a:r>
              <a:rPr lang="en-US" sz="2000" dirty="0" smtClean="0"/>
              <a:t>modules. Both </a:t>
            </a:r>
            <a:r>
              <a:rPr lang="en-US" sz="2000" dirty="0"/>
              <a:t>should depend upon </a:t>
            </a:r>
            <a:r>
              <a:rPr lang="en-US" sz="2000" dirty="0" smtClean="0"/>
              <a:t>abstractions.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Abstractions </a:t>
            </a:r>
            <a:r>
              <a:rPr lang="en-US" sz="2000" dirty="0"/>
              <a:t>should not depend upon details. </a:t>
            </a:r>
            <a:r>
              <a:rPr lang="en-US" sz="2000" dirty="0" smtClean="0"/>
              <a:t>Details </a:t>
            </a:r>
            <a:r>
              <a:rPr lang="en-US" sz="2000" dirty="0"/>
              <a:t>should depend upon abstractions.</a:t>
            </a:r>
            <a:endParaRPr lang="en-US" sz="2000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121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inserted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200" b="1" dirty="0" smtClean="0">
                <a:solidFill>
                  <a:srgbClr val="000000"/>
                </a:solidFill>
                <a:latin typeface="Consolas"/>
              </a:rPr>
              <a:t>SenAChip::SenAChip(</a:t>
            </a:r>
            <a:r>
              <a:rPr lang="pt-BR" sz="1200" b="1" dirty="0" smtClean="0">
                <a:solidFill>
                  <a:srgbClr val="005032"/>
                </a:solidFill>
                <a:latin typeface="Consolas"/>
              </a:rPr>
              <a:t>I2cBus</a:t>
            </a:r>
            <a:r>
              <a:rPr lang="pt-BR" sz="1200" b="1" dirty="0">
                <a:solidFill>
                  <a:srgbClr val="000000"/>
                </a:solidFill>
                <a:latin typeface="Consolas"/>
              </a:rPr>
              <a:t>* i2cBus, </a:t>
            </a:r>
            <a:r>
              <a:rPr lang="pt-BR" sz="1200" b="1" dirty="0">
                <a:solidFill>
                  <a:srgbClr val="005032"/>
                </a:solidFill>
                <a:latin typeface="Consolas"/>
              </a:rPr>
              <a:t>OS</a:t>
            </a:r>
            <a:r>
              <a:rPr lang="pt-BR" sz="1200" b="1" dirty="0">
                <a:solidFill>
                  <a:srgbClr val="000000"/>
                </a:solidFill>
                <a:latin typeface="Consolas"/>
              </a:rPr>
              <a:t> *os, </a:t>
            </a:r>
            <a:r>
              <a:rPr lang="pt-BR" sz="1200" b="1" dirty="0">
                <a:solidFill>
                  <a:srgbClr val="005032"/>
                </a:solidFill>
                <a:latin typeface="Consolas"/>
              </a:rPr>
              <a:t>Logger</a:t>
            </a:r>
            <a:r>
              <a:rPr lang="pt-BR" sz="1200" b="1" dirty="0">
                <a:solidFill>
                  <a:srgbClr val="000000"/>
                </a:solidFill>
                <a:latin typeface="Consolas"/>
              </a:rPr>
              <a:t>* logger</a:t>
            </a:r>
            <a:r>
              <a:rPr lang="pt-BR" sz="1200" b="1" dirty="0" smtClean="0">
                <a:solidFill>
                  <a:srgbClr val="000000"/>
                </a:solidFill>
                <a:latin typeface="Consolas"/>
              </a:rPr>
              <a:t>):</a:t>
            </a:r>
            <a:r>
              <a:rPr lang="en-US" sz="1200" dirty="0">
                <a:solidFill>
                  <a:srgbClr val="0000C0"/>
                </a:solidFill>
                <a:highlight>
                  <a:srgbClr val="E8F2FE"/>
                </a:highlight>
                <a:latin typeface="Consolas"/>
              </a:rPr>
              <a:t> m_i2cBus</a:t>
            </a:r>
            <a:r>
              <a:rPr lang="en-US" sz="1200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(i2cBus), </a:t>
            </a:r>
            <a:r>
              <a:rPr lang="en-US" sz="1200" dirty="0" err="1">
                <a:solidFill>
                  <a:srgbClr val="0000C0"/>
                </a:solidFill>
                <a:highlight>
                  <a:srgbClr val="E8F2FE"/>
                </a:highlight>
                <a:latin typeface="Consolas"/>
              </a:rPr>
              <a:t>m_os</a:t>
            </a:r>
            <a:r>
              <a:rPr lang="en-US" sz="1200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</a:t>
            </a:r>
            <a:r>
              <a:rPr lang="en-US" sz="1200" dirty="0" err="1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), </a:t>
            </a:r>
            <a:r>
              <a:rPr lang="en-US" sz="1200" dirty="0" err="1">
                <a:solidFill>
                  <a:srgbClr val="0000C0"/>
                </a:solidFill>
                <a:highlight>
                  <a:srgbClr val="E8F2FE"/>
                </a:highlight>
                <a:latin typeface="Consolas"/>
              </a:rPr>
              <a:t>m_logger</a:t>
            </a:r>
            <a:r>
              <a:rPr lang="en-US" sz="1200" dirty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(logger</a:t>
            </a:r>
            <a:r>
              <a:rPr lang="en-US" sz="1200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)</a:t>
            </a:r>
            <a:r>
              <a:rPr lang="pt-BR" sz="1200" b="1" dirty="0" smtClean="0">
                <a:solidFill>
                  <a:srgbClr val="000000"/>
                </a:solidFill>
                <a:highlight>
                  <a:srgbClr val="E8F2FE"/>
                </a:highlight>
                <a:latin typeface="Consolas"/>
              </a:rPr>
              <a:t>{}</a:t>
            </a:r>
            <a:endParaRPr lang="pt-BR" sz="1200" b="1" dirty="0" smtClean="0">
              <a:solidFill>
                <a:srgbClr val="000000"/>
              </a:solidFill>
              <a:latin typeface="Consolas"/>
            </a:endParaRPr>
          </a:p>
          <a:p>
            <a:endParaRPr lang="pt-BR" sz="12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SenAChip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::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SetMode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b="1" dirty="0" err="1" smtClean="0">
                <a:solidFill>
                  <a:srgbClr val="005032"/>
                </a:solidFill>
                <a:latin typeface="Consolas"/>
              </a:rPr>
              <a:t>SEN_A_Mode_t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pm)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value[2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];</a:t>
            </a:r>
            <a:endParaRPr lang="en-US" sz="1200" dirty="0"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value[0] =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SEN_A_CTRL_REG1;</a:t>
            </a:r>
            <a:endParaRPr lang="en-US" sz="1200" dirty="0"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( !</a:t>
            </a:r>
            <a:r>
              <a:rPr lang="en-US" sz="1200" b="1" dirty="0">
                <a:solidFill>
                  <a:srgbClr val="0000C0"/>
                </a:solidFill>
                <a:latin typeface="Consolas"/>
              </a:rPr>
              <a:t>m_i2cBus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-&gt;</a:t>
            </a:r>
            <a:r>
              <a:rPr lang="en-US" sz="1200" b="1" u="sng" dirty="0" smtClean="0">
                <a:solidFill>
                  <a:srgbClr val="000000"/>
                </a:solidFill>
                <a:latin typeface="Consolas"/>
              </a:rPr>
              <a:t>writeI2C(I2C_ADDRESS_SEN_A, </a:t>
            </a:r>
            <a:r>
              <a:rPr lang="en-US" sz="1200" b="1" u="sng" dirty="0">
                <a:solidFill>
                  <a:srgbClr val="000000"/>
                </a:solidFill>
                <a:latin typeface="Consolas"/>
              </a:rPr>
              <a:t>1, &amp;value[0]) )</a:t>
            </a:r>
          </a:p>
          <a:p>
            <a:r>
              <a:rPr lang="en-US" sz="1200" b="1" dirty="0" smtClean="0">
                <a:solidFill>
                  <a:srgbClr val="7F0055"/>
                </a:solidFill>
                <a:latin typeface="Consolas"/>
              </a:rPr>
              <a:t>        return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0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( !</a:t>
            </a:r>
            <a:r>
              <a:rPr lang="en-US" sz="1200" b="1" dirty="0">
                <a:solidFill>
                  <a:srgbClr val="0000C0"/>
                </a:solidFill>
                <a:latin typeface="Consolas"/>
              </a:rPr>
              <a:t>m_i2cBus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-&gt;</a:t>
            </a:r>
            <a:r>
              <a:rPr lang="en-US" sz="1200" b="1" u="sng" dirty="0" smtClean="0">
                <a:solidFill>
                  <a:srgbClr val="000000"/>
                </a:solidFill>
                <a:latin typeface="Consolas"/>
              </a:rPr>
              <a:t>readI2C(I2C_ADDRESS_SEN_A, </a:t>
            </a:r>
            <a:r>
              <a:rPr lang="en-US" sz="1200" b="1" u="sng" dirty="0">
                <a:solidFill>
                  <a:srgbClr val="000000"/>
                </a:solidFill>
                <a:latin typeface="Consolas"/>
              </a:rPr>
              <a:t>1, &amp;value[1]) </a:t>
            </a:r>
            <a:r>
              <a:rPr lang="en-US" sz="1200" b="1" u="sng" dirty="0" smtClean="0">
                <a:solidFill>
                  <a:srgbClr val="000000"/>
                </a:solidFill>
                <a:latin typeface="Consolas"/>
              </a:rPr>
              <a:t>)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0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value[1] &amp;= 0x1F;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value[1] |= (pm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&lt;&lt;SEN_A_PM);</a:t>
            </a:r>
            <a:endParaRPr lang="en-US" sz="1200" dirty="0"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( !</a:t>
            </a:r>
            <a:r>
              <a:rPr lang="en-US" sz="1200" b="1" dirty="0">
                <a:solidFill>
                  <a:srgbClr val="0000C0"/>
                </a:solidFill>
                <a:latin typeface="Consolas"/>
              </a:rPr>
              <a:t>m_i2cBus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-&gt;</a:t>
            </a:r>
            <a:r>
              <a:rPr lang="en-US" sz="1200" b="1" u="sng" dirty="0" smtClean="0">
                <a:solidFill>
                  <a:srgbClr val="000000"/>
                </a:solidFill>
                <a:latin typeface="Consolas"/>
              </a:rPr>
              <a:t>writeI2C(I2C_ADDRESS_SEN_A, </a:t>
            </a:r>
            <a:r>
              <a:rPr lang="en-US" sz="1200" b="1" u="sng" dirty="0">
                <a:solidFill>
                  <a:srgbClr val="000000"/>
                </a:solidFill>
                <a:latin typeface="Consolas"/>
              </a:rPr>
              <a:t>2, &amp;value[0]) </a:t>
            </a:r>
            <a:r>
              <a:rPr lang="en-US" sz="1200" b="1" u="sng" dirty="0" smtClean="0">
                <a:solidFill>
                  <a:srgbClr val="000000"/>
                </a:solidFill>
                <a:latin typeface="Consolas"/>
              </a:rPr>
              <a:t>)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0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1;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pt-BR" sz="1200" b="1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FA6010-3EBC-46BB-B317-B1817C1323DF}" type="slidenum">
              <a:rPr lang="en-US" smtClean="0"/>
              <a:pPr>
                <a:defRPr/>
              </a:pPr>
              <a:t>19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 txBox="1">
            <a:spLocks noGrp="1"/>
          </p:cNvSpPr>
          <p:nvPr/>
        </p:nvSpPr>
        <p:spPr bwMode="auto">
          <a:xfrm>
            <a:off x="4746625" y="6324600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eaLnBrk="0" hangingPunct="0">
              <a:spcBef>
                <a:spcPts val="600"/>
              </a:spcBef>
              <a:tabLst>
                <a:tab pos="228600" algn="l"/>
              </a:tabLst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" pitchFamily="2" charset="2"/>
              <a:buChar char="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ts val="500"/>
              </a:spcBef>
              <a:buFont typeface="Arial Narrow" pitchFamily="34" charset="0"/>
              <a:buChar char="–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ts val="250"/>
              </a:spcBef>
              <a:buClr>
                <a:schemeClr val="accent1"/>
              </a:buClr>
              <a:buFont typeface="Arial" charset="0"/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ts val="125"/>
              </a:spcBef>
              <a:buFont typeface="Arial Narrow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>
              <a:spcBef>
                <a:spcPct val="0"/>
              </a:spcBef>
            </a:pPr>
            <a:fld id="{0F574999-EBD1-4EF6-8F68-F897386A28FD}" type="slidenum">
              <a:rPr kumimoji="1" lang="en-US" altLang="en-US" sz="800">
                <a:solidFill>
                  <a:srgbClr val="999999"/>
                </a:solidFill>
              </a:rPr>
              <a:pPr algn="ctr">
                <a:spcBef>
                  <a:spcPct val="0"/>
                </a:spcBef>
              </a:pPr>
              <a:t>2</a:t>
            </a:fld>
            <a:endParaRPr kumimoji="1" lang="en-US" altLang="en-US" sz="800">
              <a:solidFill>
                <a:srgbClr val="999999"/>
              </a:solidFill>
            </a:endParaRPr>
          </a:p>
        </p:txBody>
      </p:sp>
      <p:sp>
        <p:nvSpPr>
          <p:cNvPr id="4099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#define hell in multi-platform embedded programming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2000" dirty="0" smtClean="0"/>
          </a:p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© 2014 Schlumberger. All rights reserved.</a:t>
            </a:r>
          </a:p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An asterisk is used throughout this presentation to denote a mark of Schlumberger. </a:t>
            </a:r>
            <a:br>
              <a:rPr lang="en-US" altLang="en-US" sz="2000" dirty="0" smtClean="0"/>
            </a:br>
            <a:r>
              <a:rPr lang="en-US" altLang="en-US" sz="2000" dirty="0" smtClean="0"/>
              <a:t>Other company, product, and service names are the properties of their respective owners.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26149D-755D-48C6-A2A9-4AA99438E396}" type="slidenum">
              <a:rPr lang="en-US"/>
              <a:pPr>
                <a:defRPr/>
              </a:pPr>
              <a:t>2</a:t>
            </a:fld>
            <a:endParaRPr lang="en-US"/>
          </a:p>
          <a:p>
            <a:pPr>
              <a:defRPr/>
            </a:pPr>
            <a:fld id="{60333913-4032-40ED-9526-7E28D566C0CA}" type="datetime1">
              <a:rPr lang="en-US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</a:t>
            </a:r>
            <a:r>
              <a:rPr lang="en-US" dirty="0" smtClean="0"/>
              <a:t>Inverted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smtClean="0">
                <a:solidFill>
                  <a:srgbClr val="005032"/>
                </a:solidFill>
                <a:latin typeface="Consolas"/>
              </a:rPr>
              <a:t>I2cBus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r>
              <a:rPr lang="en-US" sz="1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I2cBus(){};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virtual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~I2cBus(){};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virtual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readI2C(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addr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unsigned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length,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* data) = 0;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virtual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writeI2C(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addr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unsigned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length,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* data) = 0;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};</a:t>
            </a:r>
          </a:p>
          <a:p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r>
              <a:rPr lang="en-US" sz="14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I2cBusBusyWait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: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smtClean="0">
                <a:solidFill>
                  <a:srgbClr val="005032"/>
                </a:solidFill>
                <a:latin typeface="Consolas"/>
              </a:rPr>
              <a:t>I2cBus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r>
              <a:rPr lang="en-US" sz="14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I2cBusBusyWait(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uint32_t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i2cBaseAddr,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Logger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* logger,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OS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4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virtual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~I2cBusBusyWait();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virtual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readI2C(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addr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unsigned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length, </a:t>
            </a:r>
            <a:r>
              <a:rPr lang="en-US" sz="1400" b="1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* data</a:t>
            </a:r>
            <a:r>
              <a:rPr lang="en-US" sz="1400" b="1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FA6010-3EBC-46BB-B317-B1817C1323DF}" type="slidenum">
              <a:rPr lang="en-US" smtClean="0"/>
              <a:pPr>
                <a:defRPr/>
              </a:pPr>
              <a:t>20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60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2588" y="261938"/>
            <a:ext cx="9140825" cy="686752"/>
          </a:xfrm>
        </p:spPr>
        <p:txBody>
          <a:bodyPr/>
          <a:lstStyle/>
          <a:p>
            <a:r>
              <a:rPr lang="en-US" altLang="en-US" dirty="0" smtClean="0"/>
              <a:t>Tying it all together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2588" y="2000250"/>
            <a:ext cx="9140825" cy="3852863"/>
          </a:xfrm>
        </p:spPr>
        <p:txBody>
          <a:bodyPr/>
          <a:lstStyle/>
          <a:p>
            <a:r>
              <a:rPr lang="en-US" sz="10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Consolas"/>
              </a:rPr>
              <a:t>mainTask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*unused)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>
                <a:solidFill>
                  <a:srgbClr val="005032"/>
                </a:solidFill>
                <a:latin typeface="Consolas"/>
              </a:rPr>
              <a:t>OSFreeRTOS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 smtClean="0">
                <a:solidFill>
                  <a:srgbClr val="005032"/>
                </a:solidFill>
                <a:latin typeface="Consolas"/>
              </a:rPr>
              <a:t>MessageFactory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MessageFactory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memChunk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NUMBER_OF_MESSAGES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MESSAGE_ADDRESS_MAIN_CTRL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endParaRPr lang="en-US" sz="1000" dirty="0">
              <a:latin typeface="Consolas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>
                <a:solidFill>
                  <a:srgbClr val="005032"/>
                </a:solidFill>
                <a:latin typeface="Consolas"/>
              </a:rPr>
              <a:t>I2cBusBusyWait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i2cBusSenA(I2C0_MASTER_BASE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>
                <a:solidFill>
                  <a:srgbClr val="005032"/>
                </a:solidFill>
                <a:latin typeface="Consolas"/>
              </a:rPr>
              <a:t>ChipIrqHandler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sensAChipIrqHandler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(GPIO_PORTF_BASE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GPIO_PIN_4, INT_GPIOF,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sensAIntHandler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 smtClean="0">
                <a:solidFill>
                  <a:srgbClr val="005032"/>
                </a:solidFill>
                <a:latin typeface="Consolas"/>
              </a:rPr>
              <a:t>SenAChip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sensAChip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i2cBusSenA, 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 smtClean="0">
                <a:solidFill>
                  <a:srgbClr val="005032"/>
                </a:solidFill>
                <a:latin typeface="Consolas"/>
              </a:rPr>
              <a:t>SenAChipHandler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sensAChipHandler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i2cBusSenA, &amp;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sensAChip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&amp;i2cRxQueue,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>
                <a:solidFill>
                  <a:srgbClr val="005032"/>
                </a:solidFill>
                <a:latin typeface="Consolas"/>
              </a:rPr>
              <a:t>I2cTask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i2cSenATask(</a:t>
            </a:r>
            <a:r>
              <a:rPr lang="en-US" sz="10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000" dirty="0" err="1" smtClean="0">
                <a:solidFill>
                  <a:srgbClr val="2A00FF"/>
                </a:solidFill>
                <a:latin typeface="Consolas"/>
              </a:rPr>
              <a:t>SenA</a:t>
            </a:r>
            <a:r>
              <a:rPr lang="en-US" sz="10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sensAChipIrqHandler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i2cSenATask.addI2cChipHandler(&amp;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sensAChipHandler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>
                <a:solidFill>
                  <a:srgbClr val="3F7F5F"/>
                </a:solidFill>
                <a:latin typeface="Consolas"/>
              </a:rPr>
              <a:t>////// </a:t>
            </a:r>
            <a:r>
              <a:rPr lang="en-US" sz="1000" dirty="0" err="1" smtClean="0">
                <a:solidFill>
                  <a:srgbClr val="3F7F5F"/>
                </a:solidFill>
                <a:latin typeface="Consolas"/>
              </a:rPr>
              <a:t>SenB</a:t>
            </a:r>
            <a:endParaRPr lang="en-US" sz="1000" dirty="0">
              <a:solidFill>
                <a:srgbClr val="3F7F5F"/>
              </a:solidFill>
              <a:latin typeface="Consolas"/>
            </a:endParaRP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>
                <a:solidFill>
                  <a:srgbClr val="005032"/>
                </a:solidFill>
                <a:latin typeface="Consolas"/>
              </a:rPr>
              <a:t>I2cBusBusyWait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i2cBusSenB(I2C2_MASTER_BASE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>
                <a:solidFill>
                  <a:srgbClr val="005032"/>
                </a:solidFill>
                <a:latin typeface="Consolas"/>
              </a:rPr>
              <a:t>ChipIrqHandler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sensBChipIrqHandler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sensAIntHandler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 smtClean="0">
                <a:solidFill>
                  <a:srgbClr val="005032"/>
                </a:solidFill>
                <a:latin typeface="Consolas"/>
              </a:rPr>
              <a:t>SenBChip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sensBChip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i2cBusSenB, 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err="1" smtClean="0">
                <a:solidFill>
                  <a:srgbClr val="005032"/>
                </a:solidFill>
                <a:latin typeface="Consolas"/>
              </a:rPr>
              <a:t>SenBChipHandler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sensBChipHandler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sensBChip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&amp;i2cRxQueue, 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>
                <a:solidFill>
                  <a:srgbClr val="005032"/>
                </a:solidFill>
                <a:latin typeface="Consolas"/>
              </a:rPr>
              <a:t>I2cTask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i2cSenBTask(</a:t>
            </a:r>
            <a:r>
              <a:rPr lang="en-US" sz="10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000" dirty="0" err="1" smtClean="0">
                <a:solidFill>
                  <a:srgbClr val="2A00FF"/>
                </a:solidFill>
                <a:latin typeface="Consolas"/>
              </a:rPr>
              <a:t>SenB</a:t>
            </a:r>
            <a:r>
              <a:rPr lang="en-US" sz="10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0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sensBChipIrqHandler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000" dirty="0" smtClean="0">
                <a:solidFill>
                  <a:srgbClr val="000000"/>
                </a:solidFill>
                <a:latin typeface="Consolas"/>
              </a:rPr>
              <a:t>i2cSenBTask.addI2cChipHandler(&amp;</a:t>
            </a:r>
            <a:r>
              <a:rPr lang="en-US" sz="1000" dirty="0" err="1" smtClean="0">
                <a:solidFill>
                  <a:srgbClr val="000000"/>
                </a:solidFill>
                <a:latin typeface="Consolas"/>
              </a:rPr>
              <a:t>sensBChipHandler</a:t>
            </a:r>
            <a:r>
              <a:rPr lang="en-US" sz="1000" dirty="0">
                <a:solidFill>
                  <a:srgbClr val="000000"/>
                </a:solidFill>
                <a:latin typeface="Consolas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60671" y="1222059"/>
            <a:ext cx="17068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main_main.cpp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9520" y="1222059"/>
            <a:ext cx="185308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main_aux.cpp</a:t>
            </a:r>
          </a:p>
        </p:txBody>
      </p:sp>
      <p:sp>
        <p:nvSpPr>
          <p:cNvPr id="8" name="Rectangle 7"/>
          <p:cNvSpPr/>
          <p:nvPr/>
        </p:nvSpPr>
        <p:spPr>
          <a:xfrm>
            <a:off x="6164578" y="1222059"/>
            <a:ext cx="185308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main_spare.cpp</a:t>
            </a:r>
          </a:p>
        </p:txBody>
      </p:sp>
    </p:spTree>
    <p:extLst>
      <p:ext uri="{BB962C8B-B14F-4D97-AF65-F5344CB8AC3E}">
        <p14:creationId xmlns:p14="http://schemas.microsoft.com/office/powerpoint/2010/main" val="21473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2588" y="261938"/>
            <a:ext cx="9140825" cy="686752"/>
          </a:xfrm>
        </p:spPr>
        <p:txBody>
          <a:bodyPr/>
          <a:lstStyle/>
          <a:p>
            <a:r>
              <a:rPr lang="en-US" altLang="en-US" dirty="0" smtClean="0"/>
              <a:t>Adding some #define into paradise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2588" y="3051810"/>
            <a:ext cx="9140825" cy="2801303"/>
          </a:xfrm>
        </p:spPr>
        <p:txBody>
          <a:bodyPr/>
          <a:lstStyle/>
          <a:p>
            <a:r>
              <a:rPr lang="en-US" sz="1000" b="1" dirty="0" smtClean="0">
                <a:solidFill>
                  <a:srgbClr val="7F0055"/>
                </a:solidFill>
                <a:latin typeface="Consolas"/>
              </a:rPr>
              <a:t>#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CF_HAS_CANBUS</a:t>
            </a:r>
          </a:p>
          <a:p>
            <a:r>
              <a:rPr lang="en-US" sz="1000" b="1" dirty="0" smtClean="0">
                <a:solidFill>
                  <a:srgbClr val="7F0055"/>
                </a:solidFill>
                <a:latin typeface="Consolas"/>
              </a:rPr>
              <a:t>#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CF_HAS_SEN_A_AND_B</a:t>
            </a:r>
            <a:endParaRPr lang="en-US" sz="1000" dirty="0">
              <a:latin typeface="Consolas"/>
            </a:endParaRPr>
          </a:p>
          <a:p>
            <a:r>
              <a:rPr lang="en-US" sz="1000" b="1" dirty="0" smtClean="0">
                <a:solidFill>
                  <a:srgbClr val="7F0055"/>
                </a:solidFill>
                <a:latin typeface="Consolas"/>
              </a:rPr>
              <a:t>#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MY_CAN_INDEX          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    1</a:t>
            </a:r>
            <a:endParaRPr lang="en-US" sz="10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000" b="1" dirty="0" smtClean="0">
                <a:solidFill>
                  <a:srgbClr val="7F0055"/>
                </a:solidFill>
                <a:latin typeface="Consolas"/>
              </a:rPr>
              <a:t>#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MESSAGE_ADDRESS_THIS_CTRL  MESSAGE_ADDRESS_MAIN_CTRL</a:t>
            </a:r>
            <a:endParaRPr lang="en-US" sz="1000" dirty="0">
              <a:latin typeface="Consolas"/>
            </a:endParaRPr>
          </a:p>
          <a:p>
            <a:r>
              <a:rPr lang="en-US" sz="1000" b="1" dirty="0">
                <a:solidFill>
                  <a:srgbClr val="7F0055"/>
                </a:solidFill>
                <a:latin typeface="Consolas"/>
              </a:rPr>
              <a:t>#define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LED_SYSCTL_PERIPH_GPIO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    SYSCTL_PERIPH_GPIOK</a:t>
            </a:r>
            <a:endParaRPr lang="en-US" sz="1000" dirty="0">
              <a:latin typeface="Consolas"/>
            </a:endParaRPr>
          </a:p>
          <a:p>
            <a:r>
              <a:rPr lang="en-US" sz="1000" b="1" dirty="0">
                <a:solidFill>
                  <a:srgbClr val="7F0055"/>
                </a:solidFill>
                <a:latin typeface="Consolas"/>
              </a:rPr>
              <a:t>#define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I2C_BASE_SEN_A             I2C0_MASTER_BASE</a:t>
            </a:r>
            <a:endParaRPr lang="en-US" sz="10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000" b="1" dirty="0" smtClean="0">
                <a:solidFill>
                  <a:srgbClr val="7F0055"/>
                </a:solidFill>
                <a:latin typeface="Consolas"/>
              </a:rPr>
              <a:t>#</a:t>
            </a:r>
            <a:r>
              <a:rPr lang="en-US" sz="1000" b="1" dirty="0">
                <a:solidFill>
                  <a:srgbClr val="7F0055"/>
                </a:solidFill>
                <a:latin typeface="Consolas"/>
              </a:rPr>
              <a:t>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IRQ_PIN_SEN_A              GPIO_PIN_4</a:t>
            </a:r>
            <a:endParaRPr lang="en-US" sz="10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000" b="1" dirty="0">
                <a:solidFill>
                  <a:srgbClr val="7F0055"/>
                </a:solidFill>
                <a:latin typeface="Consolas"/>
              </a:rPr>
              <a:t>#define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IRQ_INTERUPT_SEN_A         INT_GPIOF</a:t>
            </a:r>
            <a:endParaRPr lang="en-US" sz="1000" dirty="0">
              <a:latin typeface="Consolas"/>
            </a:endParaRPr>
          </a:p>
          <a:p>
            <a:r>
              <a:rPr lang="en-US" sz="1000" b="1" dirty="0">
                <a:solidFill>
                  <a:srgbClr val="7F0055"/>
                </a:solidFill>
                <a:latin typeface="Consolas"/>
              </a:rPr>
              <a:t>#define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Consolas"/>
              </a:rPr>
              <a:t>I2C_BASE_SEN_B             I2C2_MASTER_BASE</a:t>
            </a:r>
            <a:endParaRPr lang="en-US" sz="10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000" b="1" dirty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1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000" b="1" dirty="0" smtClean="0">
                <a:solidFill>
                  <a:srgbClr val="2A00FF"/>
                </a:solidFill>
                <a:latin typeface="Consolas"/>
              </a:rPr>
              <a:t>&lt;</a:t>
            </a:r>
            <a:r>
              <a:rPr lang="en-US" sz="1000" b="1" dirty="0" err="1" smtClean="0">
                <a:solidFill>
                  <a:srgbClr val="2A00FF"/>
                </a:solidFill>
                <a:latin typeface="Consolas"/>
              </a:rPr>
              <a:t>main_common.h</a:t>
            </a:r>
            <a:r>
              <a:rPr lang="en-US" sz="1000" b="1" dirty="0">
                <a:solidFill>
                  <a:srgbClr val="2A00FF"/>
                </a:solidFill>
                <a:latin typeface="Consolas"/>
              </a:rPr>
              <a:t>&gt;</a:t>
            </a:r>
          </a:p>
          <a:p>
            <a:endParaRPr lang="en-US" alt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7DFC0-F937-4353-8F21-EC4FC0117A7A}" type="slidenum">
              <a:rPr lang="en-US" smtClean="0"/>
              <a:pPr>
                <a:defRPr/>
              </a:pPr>
              <a:t>22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60671" y="1976439"/>
            <a:ext cx="17068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main_main.cpp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9520" y="1976439"/>
            <a:ext cx="185308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main_aux.cpp</a:t>
            </a:r>
          </a:p>
        </p:txBody>
      </p:sp>
      <p:sp>
        <p:nvSpPr>
          <p:cNvPr id="8" name="Rectangle 7"/>
          <p:cNvSpPr/>
          <p:nvPr/>
        </p:nvSpPr>
        <p:spPr>
          <a:xfrm>
            <a:off x="6164578" y="1976439"/>
            <a:ext cx="185308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main_spare.cpp</a:t>
            </a:r>
          </a:p>
        </p:txBody>
      </p:sp>
      <p:sp>
        <p:nvSpPr>
          <p:cNvPr id="9" name="Rectangle 8"/>
          <p:cNvSpPr/>
          <p:nvPr/>
        </p:nvSpPr>
        <p:spPr>
          <a:xfrm>
            <a:off x="3789519" y="1145859"/>
            <a:ext cx="185308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Arial Narrow" pitchFamily="34" charset="0"/>
              </a:rPr>
              <a:t>main_common.h</a:t>
            </a:r>
            <a:endParaRPr lang="en-US" sz="2000" dirty="0" smtClean="0">
              <a:latin typeface="Arial Narrow" pitchFamily="34" charset="0"/>
            </a:endParaRPr>
          </a:p>
        </p:txBody>
      </p:sp>
      <p:cxnSp>
        <p:nvCxnSpPr>
          <p:cNvPr id="11" name="Elbow Connector 10"/>
          <p:cNvCxnSpPr>
            <a:stCxn id="6" idx="0"/>
            <a:endCxn id="9" idx="2"/>
          </p:cNvCxnSpPr>
          <p:nvPr/>
        </p:nvCxnSpPr>
        <p:spPr>
          <a:xfrm rot="5400000" flipH="1" flipV="1">
            <a:off x="3378397" y="638773"/>
            <a:ext cx="373380" cy="2301953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0"/>
            <a:endCxn id="9" idx="2"/>
          </p:cNvCxnSpPr>
          <p:nvPr/>
        </p:nvCxnSpPr>
        <p:spPr>
          <a:xfrm rot="16200000" flipV="1">
            <a:off x="4529375" y="1789748"/>
            <a:ext cx="373380" cy="1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0"/>
            <a:endCxn id="9" idx="2"/>
          </p:cNvCxnSpPr>
          <p:nvPr/>
        </p:nvCxnSpPr>
        <p:spPr>
          <a:xfrm rot="16200000" flipV="1">
            <a:off x="5716904" y="602219"/>
            <a:ext cx="373380" cy="2375059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35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2588" y="261938"/>
            <a:ext cx="9140825" cy="721042"/>
          </a:xfrm>
        </p:spPr>
        <p:txBody>
          <a:bodyPr/>
          <a:lstStyle/>
          <a:p>
            <a:r>
              <a:rPr lang="en-US" altLang="en-US" dirty="0" err="1" smtClean="0"/>
              <a:t>main_common.h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2588" y="1017270"/>
            <a:ext cx="9140825" cy="4835843"/>
          </a:xfrm>
        </p:spPr>
        <p:txBody>
          <a:bodyPr/>
          <a:lstStyle/>
          <a:p>
            <a:r>
              <a:rPr lang="en-US" sz="14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mainTask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nsolas"/>
              </a:rPr>
              <a:t> *unused)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5032"/>
                </a:solidFill>
                <a:latin typeface="Consolas"/>
              </a:rPr>
              <a:t>uint8_t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msgSource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MESSAGE_ADDRESS_THIS_CTRL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>
                <a:solidFill>
                  <a:srgbClr val="005032"/>
                </a:solidFill>
                <a:latin typeface="Consolas"/>
              </a:rPr>
              <a:t>OSFreeRTOS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5032"/>
                </a:solidFill>
                <a:latin typeface="Consolas"/>
              </a:rPr>
              <a:t>MessageFactory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MessageFactory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memChunk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NUMBER_OF_MESSAGES,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msgSource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5032"/>
                </a:solidFill>
                <a:latin typeface="Consolas"/>
              </a:rPr>
              <a:t>MessageQueue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*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uplinkQueue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4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4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ifdef</a:t>
            </a:r>
            <a:r>
              <a:rPr lang="en-US" sz="14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CF_HAS_CANBUS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MessageQueue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canbusTxQueue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(&amp;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os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&amp;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MessageFactory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20, 5000);</a:t>
            </a:r>
          </a:p>
          <a:p>
            <a:r>
              <a:rPr lang="en-US" sz="14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4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endParaRPr lang="en-US" sz="1400" b="1" dirty="0">
              <a:solidFill>
                <a:srgbClr val="7F0055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configureEmergencyBlink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(LED_SYSCTL_PERIPH_GPIO, LED_GPIO_PORT_BASE, LED_GPIO_PIN);</a:t>
            </a:r>
          </a:p>
          <a:p>
            <a:r>
              <a:rPr lang="en-US" sz="14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4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ifdef</a:t>
            </a:r>
            <a:r>
              <a:rPr lang="en-US" sz="14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CF_MAIN</a:t>
            </a:r>
            <a:endParaRPr lang="en-US" sz="1400" b="1" dirty="0">
              <a:solidFill>
                <a:srgbClr val="000000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MessageQueue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bnOutputQueue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(&amp;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os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&amp;</a:t>
            </a:r>
            <a:r>
              <a:rPr lang="en-US" sz="1400" dirty="0" err="1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MessageFactory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20, 5000);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uplinkQueue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= &amp;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bnOutputQueue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4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4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elif</a:t>
            </a:r>
            <a:r>
              <a:rPr lang="en-US" sz="14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 </a:t>
            </a:r>
            <a:r>
              <a:rPr lang="en-US" sz="1400" b="1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CF_SPARE</a:t>
            </a:r>
            <a:endParaRPr lang="en-US" sz="1400" b="1" dirty="0">
              <a:solidFill>
                <a:srgbClr val="000000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uplinkQueue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= &amp;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canbusTxQueue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4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4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elif</a:t>
            </a:r>
            <a:r>
              <a:rPr lang="en-US" sz="14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 </a:t>
            </a:r>
            <a:r>
              <a:rPr lang="en-US" sz="1400" b="1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CF_AUX</a:t>
            </a:r>
            <a:endParaRPr lang="en-US" sz="1400" b="1" dirty="0">
              <a:solidFill>
                <a:srgbClr val="000000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uplinkQueue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= &amp;</a:t>
            </a:r>
            <a:r>
              <a:rPr lang="en-US" sz="14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canbusTxQueue</a:t>
            </a:r>
            <a:r>
              <a:rPr lang="en-US" sz="14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;</a:t>
            </a:r>
          </a:p>
          <a:p>
            <a:r>
              <a:rPr lang="en-US" sz="14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4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endParaRPr lang="en-US" alt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7DFC0-F937-4353-8F21-EC4FC0117A7A}" type="slidenum">
              <a:rPr lang="en-US" smtClean="0"/>
              <a:pPr>
                <a:defRPr/>
              </a:pPr>
              <a:t>23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2588" y="261938"/>
            <a:ext cx="9140825" cy="641032"/>
          </a:xfrm>
        </p:spPr>
        <p:txBody>
          <a:bodyPr/>
          <a:lstStyle/>
          <a:p>
            <a:r>
              <a:rPr lang="en-US" altLang="en-US" dirty="0" smtClean="0"/>
              <a:t>More </a:t>
            </a:r>
            <a:r>
              <a:rPr lang="en-US" altLang="en-US" dirty="0" err="1" smtClean="0"/>
              <a:t>main_common.h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82588" y="914400"/>
            <a:ext cx="9140825" cy="4938713"/>
          </a:xfrm>
        </p:spPr>
        <p:txBody>
          <a:bodyPr/>
          <a:lstStyle/>
          <a:p>
            <a:r>
              <a:rPr lang="en-US" sz="1200" b="1" dirty="0">
                <a:solidFill>
                  <a:srgbClr val="7F0055"/>
                </a:solidFill>
                <a:latin typeface="Consolas"/>
              </a:rPr>
              <a:t>#</a:t>
            </a:r>
            <a:r>
              <a:rPr lang="en-US" sz="1200" b="1" dirty="0" err="1">
                <a:solidFill>
                  <a:srgbClr val="7F0055"/>
                </a:solidFill>
                <a:latin typeface="Consolas"/>
              </a:rPr>
              <a:t>ifdef</a:t>
            </a:r>
            <a:r>
              <a:rPr lang="en-US" sz="1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Consolas"/>
              </a:rPr>
              <a:t>CF_HAS_SEN_A_AND_B</a:t>
            </a:r>
            <a:endParaRPr lang="en-US" sz="1200" b="1" dirty="0">
              <a:solidFill>
                <a:srgbClr val="000000"/>
              </a:solidFill>
              <a:latin typeface="Consolas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5032"/>
                </a:solidFill>
                <a:latin typeface="Consolas"/>
              </a:rPr>
              <a:t>I2cBusBusyWait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i2cBusSenA(I2C_BASE_SEN_A,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&amp;logger, 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200" dirty="0" err="1" smtClean="0">
                <a:solidFill>
                  <a:srgbClr val="005032"/>
                </a:solidFill>
                <a:latin typeface="Consolas"/>
              </a:rPr>
              <a:t>ChipIrqHandler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sensAChipIrqHandler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(IRQ_PORT_SEN_A, IRQ_PIN_SEN_A, IRQ_INT_SEN_A,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sensAIntHandler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200" dirty="0" smtClean="0">
                <a:solidFill>
                  <a:srgbClr val="005032"/>
                </a:solidFill>
                <a:latin typeface="Consolas"/>
              </a:rPr>
              <a:t>    </a:t>
            </a:r>
            <a:r>
              <a:rPr lang="en-US" sz="1200" dirty="0" err="1" smtClean="0">
                <a:solidFill>
                  <a:srgbClr val="005032"/>
                </a:solidFill>
                <a:latin typeface="Consolas"/>
              </a:rPr>
              <a:t>SenAChip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sensAChip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i2cBusSenA,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 err="1" smtClean="0">
                <a:solidFill>
                  <a:srgbClr val="005032"/>
                </a:solidFill>
                <a:latin typeface="Consolas"/>
              </a:rPr>
              <a:t>SenAChipHandler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sensAChipHandler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i2cBusSenA, &amp;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sensAChip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&amp;i2cRxQueue, 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5032"/>
                </a:solidFill>
                <a:latin typeface="Consolas"/>
              </a:rPr>
              <a:t>I2cTask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i2cSenATask(</a:t>
            </a:r>
            <a:r>
              <a:rPr lang="en-US" sz="12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</a:rPr>
              <a:t>SenA</a:t>
            </a:r>
            <a:r>
              <a:rPr lang="en-US" sz="12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sensAChipIrqHandler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&amp;logger);</a:t>
            </a:r>
            <a:endParaRPr lang="en-US" sz="1200" u="sng" dirty="0" smtClean="0">
              <a:solidFill>
                <a:srgbClr val="000000"/>
              </a:solidFill>
              <a:highlight>
                <a:srgbClr val="F0D8A8"/>
              </a:highlight>
              <a:latin typeface="Consolas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 i2cSenATask.addI2cChipHandler(&amp;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sensAChipHandler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sz="1200" dirty="0" smtClean="0">
              <a:solidFill>
                <a:srgbClr val="000000"/>
              </a:solidFill>
              <a:highlight>
                <a:srgbClr val="F0D8A8"/>
              </a:highlight>
              <a:latin typeface="Consolas"/>
            </a:endParaRPr>
          </a:p>
          <a:p>
            <a:r>
              <a:rPr lang="en-US" sz="1200" b="1" dirty="0" smtClean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2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ifdef</a:t>
            </a:r>
            <a:r>
              <a:rPr lang="en-US" sz="12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CF_HAS_HUM_AND_RESET_SENSOR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HumTempChip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humTempChip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(&amp;</a:t>
            </a:r>
            <a:r>
              <a:rPr lang="en-US" sz="12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i2cBusSenA, 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&amp;logger);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HumTempChipHandler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humTempChipHandler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humTempChip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&amp;i2cRxQueue, &amp;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, &amp;logger);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</a:t>
            </a:r>
            <a:r>
              <a:rPr lang="en-US" sz="12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i2cSenATask.addI2cChipHandler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humTempChipHandler</a:t>
            </a:r>
            <a:r>
              <a:rPr lang="en-US" sz="12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);</a:t>
            </a:r>
          </a:p>
          <a:p>
            <a:r>
              <a:rPr lang="en-US" sz="12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200" b="1" dirty="0" err="1" smtClean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endParaRPr lang="en-US" sz="1200" dirty="0" smtClean="0">
              <a:solidFill>
                <a:srgbClr val="005032"/>
              </a:solidFill>
              <a:latin typeface="Consolas"/>
            </a:endParaRPr>
          </a:p>
          <a:p>
            <a:r>
              <a:rPr lang="en-US" sz="1200" dirty="0">
                <a:solidFill>
                  <a:srgbClr val="005032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5032"/>
                </a:solidFill>
                <a:latin typeface="Consolas"/>
              </a:rPr>
              <a:t>   I2cBusBusyWait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i2cBusSenB(I2C_BASE_SEN_B,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&amp;logger, 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 err="1">
                <a:solidFill>
                  <a:srgbClr val="005032"/>
                </a:solidFill>
                <a:latin typeface="Consolas"/>
              </a:rPr>
              <a:t>ChipIrqHandler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sensBChipIrqHandler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sensAelIntHandler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 err="1" smtClean="0">
                <a:solidFill>
                  <a:srgbClr val="005032"/>
                </a:solidFill>
                <a:latin typeface="Consolas"/>
              </a:rPr>
              <a:t>SenBChip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sensBChip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i2cBusSenB,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 err="1" smtClean="0">
                <a:solidFill>
                  <a:srgbClr val="005032"/>
                </a:solidFill>
                <a:latin typeface="Consolas"/>
              </a:rPr>
              <a:t>SenBChipHandler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sensBChipHandler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sensBChip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&amp;i2cRxQueue, 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5032"/>
                </a:solidFill>
                <a:latin typeface="Consolas"/>
              </a:rPr>
              <a:t>I2cTask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i2cSenBTask(</a:t>
            </a:r>
            <a:r>
              <a:rPr lang="en-US" sz="12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200" dirty="0" err="1" smtClean="0">
                <a:solidFill>
                  <a:srgbClr val="2A00FF"/>
                </a:solidFill>
                <a:latin typeface="Consolas"/>
              </a:rPr>
              <a:t>SenB</a:t>
            </a:r>
            <a:r>
              <a:rPr lang="en-US" sz="1200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latin typeface="Consolas"/>
              </a:rPr>
              <a:t>os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&amp;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sensBChipIrqHandler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, &amp;logger);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i2cSenBTask.addI2cChipHandler(&amp;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sensBChipHandler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);</a:t>
            </a:r>
            <a:endParaRPr lang="en-US" alt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7DFC0-F937-4353-8F21-EC4FC0117A7A}" type="slidenum">
              <a:rPr lang="en-US" smtClean="0"/>
              <a:pPr>
                <a:defRPr/>
              </a:pPr>
              <a:t>24</a:t>
            </a:fld>
            <a:endParaRPr lang="en-US" dirty="0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5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Summary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Make your HW dependent code relate to a real question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TDD helps a lot (also for 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Avoid “just one little #define here since it is easy”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Build just one object per C/CPP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Use a header file if you need different versions of a file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Extract out the difference to separate files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Structs</a:t>
            </a:r>
            <a:r>
              <a:rPr lang="en-US" altLang="en-US" dirty="0" smtClean="0"/>
              <a:t> are great for giving configurations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smtClean="0"/>
              <a:t>You don’t need to start out perfectly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7DFC0-F937-4353-8F21-EC4FC0117A7A}" type="slidenum">
              <a:rPr lang="en-US" smtClean="0"/>
              <a:pPr>
                <a:defRPr/>
              </a:pPr>
              <a:t>25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•"/>
            </a:pPr>
            <a:r>
              <a:rPr lang="en-US" altLang="en-US" dirty="0" smtClean="0"/>
              <a:t>Our SW in perspective</a:t>
            </a:r>
          </a:p>
          <a:p>
            <a:pPr marL="457200" indent="-457200">
              <a:buFontTx/>
              <a:buChar char="•"/>
            </a:pPr>
            <a:r>
              <a:rPr lang="en-US" altLang="en-US" dirty="0" smtClean="0"/>
              <a:t>#define hell</a:t>
            </a:r>
          </a:p>
          <a:p>
            <a:pPr marL="457200" indent="-457200">
              <a:buFontTx/>
              <a:buChar char="•"/>
            </a:pPr>
            <a:r>
              <a:rPr lang="en-US" altLang="en-US" dirty="0" smtClean="0"/>
              <a:t>A better alternative</a:t>
            </a:r>
          </a:p>
          <a:p>
            <a:pPr marL="457200" indent="-457200">
              <a:buFontTx/>
              <a:buChar char="•"/>
            </a:pPr>
            <a:r>
              <a:rPr lang="en-US" altLang="en-US" dirty="0" smtClean="0"/>
              <a:t>Summary</a:t>
            </a:r>
          </a:p>
          <a:p>
            <a:pPr marL="457200" indent="-457200">
              <a:buFontTx/>
              <a:buChar char="•"/>
            </a:pPr>
            <a:endParaRPr lang="en-US" altLang="en-US" dirty="0" smtClean="0"/>
          </a:p>
          <a:p>
            <a:pPr marL="457200" indent="-457200">
              <a:buFontTx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1A05E6-0F62-4998-8207-4FDA764F54A3}" type="slidenum">
              <a:rPr lang="en-US" smtClean="0"/>
              <a:pPr>
                <a:defRPr/>
              </a:pPr>
              <a:t>3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49E25D-93D6-4DFC-ABB6-DB7F4E5D5CCB}" type="slidenum">
              <a:rPr lang="en-US" smtClean="0"/>
              <a:pPr>
                <a:defRPr/>
              </a:pPr>
              <a:t>4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Seismic</a:t>
            </a:r>
          </a:p>
        </p:txBody>
      </p:sp>
      <p:sp>
        <p:nvSpPr>
          <p:cNvPr id="6148" name="Slide Number Placeholder 3"/>
          <p:cNvSpPr txBox="1">
            <a:spLocks/>
          </p:cNvSpPr>
          <p:nvPr/>
        </p:nvSpPr>
        <p:spPr bwMode="auto">
          <a:xfrm>
            <a:off x="382588" y="6053138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600"/>
              </a:spcBef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indent="-347663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" pitchFamily="2" charset="2"/>
              <a:buChar char="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indent="-338138" eaLnBrk="0" hangingPunct="0">
              <a:spcBef>
                <a:spcPts val="500"/>
              </a:spcBef>
              <a:buFont typeface="Arial Narrow" pitchFamily="34" charset="0"/>
              <a:buChar char="–"/>
              <a:defRPr sz="2600">
                <a:solidFill>
                  <a:schemeClr val="tx1"/>
                </a:solidFill>
                <a:latin typeface="Arial Narrow" pitchFamily="34" charset="0"/>
              </a:defRPr>
            </a:lvl3pPr>
            <a:lvl4pPr indent="-347663" eaLnBrk="0" hangingPunct="0">
              <a:spcBef>
                <a:spcPts val="25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indent="-338138" eaLnBrk="0" hangingPunct="0">
              <a:spcBef>
                <a:spcPts val="125"/>
              </a:spcBef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indent="-338138" eaLnBrk="0" fontAlgn="base" hangingPunct="0">
              <a:spcBef>
                <a:spcPts val="125"/>
              </a:spcBef>
              <a:spcAft>
                <a:spcPct val="0"/>
              </a:spcAft>
              <a:buFont typeface="Arial Narrow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58FD40-3798-4082-A57D-1B43A16EEF22}" type="slidenum">
              <a:rPr lang="en-US" altLang="en-US" sz="10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sz="1000">
              <a:solidFill>
                <a:srgbClr val="898989"/>
              </a:solidFill>
            </a:endParaRPr>
          </a:p>
          <a:p>
            <a:pPr eaLnBrk="1" hangingPunct="1">
              <a:spcBef>
                <a:spcPct val="0"/>
              </a:spcBef>
            </a:pPr>
            <a:fld id="{2C21B759-E800-459B-9B24-A982C42F2460}" type="datetime1">
              <a:rPr lang="en-US" altLang="en-US" sz="10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</a:pPr>
              <a:t>4/3/2014</a:t>
            </a:fld>
            <a:endParaRPr lang="en-US" altLang="en-US" sz="1000">
              <a:solidFill>
                <a:srgbClr val="898989"/>
              </a:solidFill>
            </a:endParaRPr>
          </a:p>
        </p:txBody>
      </p:sp>
      <p:pic>
        <p:nvPicPr>
          <p:cNvPr id="6152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350963"/>
            <a:ext cx="5895975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1" y="4156076"/>
            <a:ext cx="2127250" cy="16954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011936"/>
            <a:ext cx="2127251" cy="15598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870" y="2571751"/>
            <a:ext cx="2132685" cy="1599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Seismic and </a:t>
            </a:r>
            <a:r>
              <a:rPr lang="en-US" altLang="en-US" dirty="0" smtClean="0"/>
              <a:t>Gun </a:t>
            </a:r>
            <a:r>
              <a:rPr lang="en-US" altLang="en-US" dirty="0" smtClean="0"/>
              <a:t>spread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06F91-FFE0-4563-911D-5C84A7DCCC34}" type="slidenum">
              <a:rPr lang="en-US" smtClean="0"/>
              <a:pPr>
                <a:defRPr/>
              </a:pPr>
              <a:t>5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7467600" y="2982913"/>
            <a:ext cx="152400" cy="33972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 bwMode="auto">
          <a:xfrm>
            <a:off x="4038600" y="3284538"/>
            <a:ext cx="3429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hord 6"/>
          <p:cNvSpPr/>
          <p:nvPr/>
        </p:nvSpPr>
        <p:spPr bwMode="auto">
          <a:xfrm rot="1343036">
            <a:off x="7524750" y="2368550"/>
            <a:ext cx="952500" cy="887413"/>
          </a:xfrm>
          <a:prstGeom prst="chor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Chord 7"/>
          <p:cNvSpPr/>
          <p:nvPr/>
        </p:nvSpPr>
        <p:spPr bwMode="auto">
          <a:xfrm rot="1343036">
            <a:off x="2952750" y="2387600"/>
            <a:ext cx="952500" cy="887413"/>
          </a:xfrm>
          <a:prstGeom prst="chor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1166813" y="2297113"/>
            <a:ext cx="1042987" cy="609600"/>
          </a:xfrm>
          <a:custGeom>
            <a:avLst/>
            <a:gdLst>
              <a:gd name="T0" fmla="*/ 265974 w 1043505"/>
              <a:gd name="T1" fmla="*/ 371234 h 608867"/>
              <a:gd name="T2" fmla="*/ 30447 w 1043505"/>
              <a:gd name="T3" fmla="*/ 357379 h 608867"/>
              <a:gd name="T4" fmla="*/ 2738 w 1043505"/>
              <a:gd name="T5" fmla="*/ 398943 h 608867"/>
              <a:gd name="T6" fmla="*/ 44302 w 1043505"/>
              <a:gd name="T7" fmla="*/ 440507 h 608867"/>
              <a:gd name="T8" fmla="*/ 127429 w 1043505"/>
              <a:gd name="T9" fmla="*/ 468216 h 608867"/>
              <a:gd name="T10" fmla="*/ 155138 w 1043505"/>
              <a:gd name="T11" fmla="*/ 509779 h 608867"/>
              <a:gd name="T12" fmla="*/ 238265 w 1043505"/>
              <a:gd name="T13" fmla="*/ 551343 h 608867"/>
              <a:gd name="T14" fmla="*/ 293683 w 1043505"/>
              <a:gd name="T15" fmla="*/ 565197 h 608867"/>
              <a:gd name="T16" fmla="*/ 335247 w 1043505"/>
              <a:gd name="T17" fmla="*/ 579052 h 608867"/>
              <a:gd name="T18" fmla="*/ 570774 w 1043505"/>
              <a:gd name="T19" fmla="*/ 592907 h 608867"/>
              <a:gd name="T20" fmla="*/ 1014120 w 1043505"/>
              <a:gd name="T21" fmla="*/ 579052 h 608867"/>
              <a:gd name="T22" fmla="*/ 1041829 w 1043505"/>
              <a:gd name="T23" fmla="*/ 495925 h 608867"/>
              <a:gd name="T24" fmla="*/ 1027974 w 1043505"/>
              <a:gd name="T25" fmla="*/ 371234 h 608867"/>
              <a:gd name="T26" fmla="*/ 986411 w 1043505"/>
              <a:gd name="T27" fmla="*/ 357379 h 608867"/>
              <a:gd name="T28" fmla="*/ 543065 w 1043505"/>
              <a:gd name="T29" fmla="*/ 343525 h 608867"/>
              <a:gd name="T30" fmla="*/ 529211 w 1043505"/>
              <a:gd name="T31" fmla="*/ 121852 h 608867"/>
              <a:gd name="T32" fmla="*/ 515356 w 1043505"/>
              <a:gd name="T33" fmla="*/ 24870 h 608867"/>
              <a:gd name="T34" fmla="*/ 279829 w 1043505"/>
              <a:gd name="T35" fmla="*/ 38725 h 608867"/>
              <a:gd name="T36" fmla="*/ 265974 w 1043505"/>
              <a:gd name="T37" fmla="*/ 371234 h 60886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43505" h="608867">
                <a:moveTo>
                  <a:pt x="265974" y="371234"/>
                </a:moveTo>
                <a:cubicBezTo>
                  <a:pt x="224410" y="424343"/>
                  <a:pt x="108660" y="349146"/>
                  <a:pt x="30447" y="357379"/>
                </a:cubicBezTo>
                <a:cubicBezTo>
                  <a:pt x="13887" y="359122"/>
                  <a:pt x="0" y="382518"/>
                  <a:pt x="2738" y="398943"/>
                </a:cubicBezTo>
                <a:cubicBezTo>
                  <a:pt x="5959" y="418270"/>
                  <a:pt x="27174" y="430992"/>
                  <a:pt x="44302" y="440507"/>
                </a:cubicBezTo>
                <a:cubicBezTo>
                  <a:pt x="69834" y="454692"/>
                  <a:pt x="127429" y="468216"/>
                  <a:pt x="127429" y="468216"/>
                </a:cubicBezTo>
                <a:cubicBezTo>
                  <a:pt x="136665" y="482070"/>
                  <a:pt x="143364" y="498005"/>
                  <a:pt x="155138" y="509779"/>
                </a:cubicBezTo>
                <a:cubicBezTo>
                  <a:pt x="179425" y="534065"/>
                  <a:pt x="206716" y="542329"/>
                  <a:pt x="238265" y="551343"/>
                </a:cubicBezTo>
                <a:cubicBezTo>
                  <a:pt x="256574" y="556574"/>
                  <a:pt x="275374" y="559966"/>
                  <a:pt x="293683" y="565197"/>
                </a:cubicBezTo>
                <a:cubicBezTo>
                  <a:pt x="307725" y="569209"/>
                  <a:pt x="320715" y="577599"/>
                  <a:pt x="335247" y="579052"/>
                </a:cubicBezTo>
                <a:cubicBezTo>
                  <a:pt x="413501" y="586878"/>
                  <a:pt x="492265" y="588289"/>
                  <a:pt x="570774" y="592907"/>
                </a:cubicBezTo>
                <a:cubicBezTo>
                  <a:pt x="718556" y="588289"/>
                  <a:pt x="869303" y="608867"/>
                  <a:pt x="1014120" y="579052"/>
                </a:cubicBezTo>
                <a:cubicBezTo>
                  <a:pt x="1042728" y="573162"/>
                  <a:pt x="1041829" y="495925"/>
                  <a:pt x="1041829" y="495925"/>
                </a:cubicBezTo>
                <a:cubicBezTo>
                  <a:pt x="1037211" y="454361"/>
                  <a:pt x="1043505" y="410062"/>
                  <a:pt x="1027974" y="371234"/>
                </a:cubicBezTo>
                <a:cubicBezTo>
                  <a:pt x="1022550" y="357675"/>
                  <a:pt x="1000991" y="358212"/>
                  <a:pt x="986411" y="357379"/>
                </a:cubicBezTo>
                <a:cubicBezTo>
                  <a:pt x="838798" y="348944"/>
                  <a:pt x="690847" y="348143"/>
                  <a:pt x="543065" y="343525"/>
                </a:cubicBezTo>
                <a:cubicBezTo>
                  <a:pt x="538447" y="269634"/>
                  <a:pt x="535625" y="195609"/>
                  <a:pt x="529211" y="121852"/>
                </a:cubicBezTo>
                <a:cubicBezTo>
                  <a:pt x="526382" y="89319"/>
                  <a:pt x="546336" y="35197"/>
                  <a:pt x="515356" y="24870"/>
                </a:cubicBezTo>
                <a:cubicBezTo>
                  <a:pt x="440747" y="0"/>
                  <a:pt x="358338" y="34107"/>
                  <a:pt x="279829" y="38725"/>
                </a:cubicBezTo>
                <a:cubicBezTo>
                  <a:pt x="264347" y="301913"/>
                  <a:pt x="307538" y="318125"/>
                  <a:pt x="265974" y="371234"/>
                </a:cubicBezTo>
                <a:close/>
              </a:path>
            </a:pathLst>
          </a:cu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0" name="Straight Connector 9"/>
          <p:cNvCxnSpPr>
            <a:stCxn id="7176" idx="11"/>
          </p:cNvCxnSpPr>
          <p:nvPr/>
        </p:nvCxnSpPr>
        <p:spPr bwMode="auto">
          <a:xfrm flipV="1">
            <a:off x="2208213" y="2754313"/>
            <a:ext cx="6218237" cy="396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2438400" y="2601913"/>
            <a:ext cx="2362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Concentrator</a:t>
            </a:r>
          </a:p>
        </p:txBody>
      </p:sp>
      <p:sp>
        <p:nvSpPr>
          <p:cNvPr id="7179" name="Right Brace 12"/>
          <p:cNvSpPr>
            <a:spLocks/>
          </p:cNvSpPr>
          <p:nvPr/>
        </p:nvSpPr>
        <p:spPr bwMode="auto">
          <a:xfrm rot="-5400000">
            <a:off x="5334000" y="-65087"/>
            <a:ext cx="381000" cy="4495800"/>
          </a:xfrm>
          <a:prstGeom prst="rightBrace">
            <a:avLst>
              <a:gd name="adj1" fmla="val 8358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80" name="TextBox 13"/>
          <p:cNvSpPr txBox="1">
            <a:spLocks noChangeArrowheads="1"/>
          </p:cNvSpPr>
          <p:nvPr/>
        </p:nvSpPr>
        <p:spPr bwMode="auto">
          <a:xfrm>
            <a:off x="4930706" y="1685926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200-400 </a:t>
            </a:r>
            <a:r>
              <a:rPr lang="en-US" altLang="en-US" dirty="0"/>
              <a:t>m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 rot="5400000">
            <a:off x="-416719" y="2561710"/>
            <a:ext cx="19653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8-14 </a:t>
            </a:r>
            <a:r>
              <a:rPr lang="en-US" altLang="en-US" dirty="0"/>
              <a:t>streamers</a:t>
            </a:r>
          </a:p>
        </p:txBody>
      </p:sp>
      <p:sp>
        <p:nvSpPr>
          <p:cNvPr id="7182" name="Right Brace 15"/>
          <p:cNvSpPr>
            <a:spLocks/>
          </p:cNvSpPr>
          <p:nvPr/>
        </p:nvSpPr>
        <p:spPr bwMode="auto">
          <a:xfrm rot="10800000">
            <a:off x="838200" y="1382713"/>
            <a:ext cx="228600" cy="20574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83" name="Right Brace 16"/>
          <p:cNvSpPr>
            <a:spLocks/>
          </p:cNvSpPr>
          <p:nvPr/>
        </p:nvSpPr>
        <p:spPr bwMode="auto">
          <a:xfrm rot="-5400000">
            <a:off x="5295900" y="-1322387"/>
            <a:ext cx="381000" cy="5791200"/>
          </a:xfrm>
          <a:prstGeom prst="rightBrace">
            <a:avLst>
              <a:gd name="adj1" fmla="val 830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5029200" y="1001713"/>
            <a:ext cx="101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8-12 </a:t>
            </a:r>
            <a:r>
              <a:rPr lang="en-US" altLang="en-US" dirty="0"/>
              <a:t>km</a:t>
            </a:r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5105400" y="24638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Fiber</a:t>
            </a:r>
          </a:p>
        </p:txBody>
      </p:sp>
      <p:sp>
        <p:nvSpPr>
          <p:cNvPr id="7186" name="Oval 21"/>
          <p:cNvSpPr>
            <a:spLocks noChangeArrowheads="1"/>
          </p:cNvSpPr>
          <p:nvPr/>
        </p:nvSpPr>
        <p:spPr bwMode="auto">
          <a:xfrm>
            <a:off x="6705600" y="2601913"/>
            <a:ext cx="2362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Concentrator</a:t>
            </a:r>
          </a:p>
        </p:txBody>
      </p:sp>
      <p:cxnSp>
        <p:nvCxnSpPr>
          <p:cNvPr id="29" name="Straight Connector 28"/>
          <p:cNvCxnSpPr>
            <a:endCxn id="7178" idx="4"/>
          </p:cNvCxnSpPr>
          <p:nvPr/>
        </p:nvCxnSpPr>
        <p:spPr bwMode="auto">
          <a:xfrm flipH="1" flipV="1">
            <a:off x="3619500" y="2982913"/>
            <a:ext cx="449263" cy="304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88" name="TextBox 29"/>
          <p:cNvSpPr txBox="1">
            <a:spLocks noChangeArrowheads="1"/>
          </p:cNvSpPr>
          <p:nvPr/>
        </p:nvSpPr>
        <p:spPr bwMode="auto">
          <a:xfrm>
            <a:off x="5062538" y="3729038"/>
            <a:ext cx="103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Sensors</a:t>
            </a:r>
          </a:p>
        </p:txBody>
      </p:sp>
      <p:grpSp>
        <p:nvGrpSpPr>
          <p:cNvPr id="7189" name="Group 53"/>
          <p:cNvGrpSpPr>
            <a:grpSpLocks/>
          </p:cNvGrpSpPr>
          <p:nvPr/>
        </p:nvGrpSpPr>
        <p:grpSpPr bwMode="auto">
          <a:xfrm>
            <a:off x="3954463" y="3208338"/>
            <a:ext cx="465137" cy="457200"/>
            <a:chOff x="3954779" y="4419600"/>
            <a:chExt cx="464820" cy="457200"/>
          </a:xfrm>
        </p:grpSpPr>
        <p:sp>
          <p:nvSpPr>
            <p:cNvPr id="12" name="Isosceles Triangle 11"/>
            <p:cNvSpPr/>
            <p:nvPr/>
          </p:nvSpPr>
          <p:spPr bwMode="auto">
            <a:xfrm rot="10800000">
              <a:off x="4115007" y="44196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 bwMode="auto">
            <a:xfrm rot="10800000">
              <a:off x="3954779" y="46482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2" name="Isosceles Triangle 31"/>
            <p:cNvSpPr/>
            <p:nvPr/>
          </p:nvSpPr>
          <p:spPr bwMode="auto">
            <a:xfrm rot="10800000">
              <a:off x="4267303" y="46482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V="1">
              <a:off x="4069001" y="4648200"/>
              <a:ext cx="122154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 flipV="1">
              <a:off x="4191155" y="4648200"/>
              <a:ext cx="114222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0" name="Group 54"/>
          <p:cNvGrpSpPr>
            <a:grpSpLocks/>
          </p:cNvGrpSpPr>
          <p:nvPr/>
        </p:nvGrpSpPr>
        <p:grpSpPr bwMode="auto">
          <a:xfrm>
            <a:off x="4899025" y="3211513"/>
            <a:ext cx="465138" cy="457200"/>
            <a:chOff x="3954779" y="4419600"/>
            <a:chExt cx="464820" cy="457200"/>
          </a:xfrm>
        </p:grpSpPr>
        <p:sp>
          <p:nvSpPr>
            <p:cNvPr id="56" name="Isosceles Triangle 55"/>
            <p:cNvSpPr/>
            <p:nvPr/>
          </p:nvSpPr>
          <p:spPr bwMode="auto">
            <a:xfrm rot="10800000">
              <a:off x="4115007" y="44196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7" name="Isosceles Triangle 56"/>
            <p:cNvSpPr/>
            <p:nvPr/>
          </p:nvSpPr>
          <p:spPr bwMode="auto">
            <a:xfrm rot="10800000">
              <a:off x="3954779" y="46482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8" name="Isosceles Triangle 57"/>
            <p:cNvSpPr/>
            <p:nvPr/>
          </p:nvSpPr>
          <p:spPr bwMode="auto">
            <a:xfrm rot="10800000">
              <a:off x="4267303" y="46482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V="1">
              <a:off x="4069001" y="4648200"/>
              <a:ext cx="122154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4191155" y="4648200"/>
              <a:ext cx="114222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1" name="Group 60"/>
          <p:cNvGrpSpPr>
            <a:grpSpLocks/>
          </p:cNvGrpSpPr>
          <p:nvPr/>
        </p:nvGrpSpPr>
        <p:grpSpPr bwMode="auto">
          <a:xfrm>
            <a:off x="5845175" y="3216275"/>
            <a:ext cx="463550" cy="457200"/>
            <a:chOff x="3954779" y="4419600"/>
            <a:chExt cx="464820" cy="457200"/>
          </a:xfrm>
        </p:grpSpPr>
        <p:sp>
          <p:nvSpPr>
            <p:cNvPr id="62" name="Isosceles Triangle 61"/>
            <p:cNvSpPr/>
            <p:nvPr/>
          </p:nvSpPr>
          <p:spPr bwMode="auto">
            <a:xfrm rot="10800000">
              <a:off x="4115556" y="4419600"/>
              <a:ext cx="151225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3" name="Isosceles Triangle 62"/>
            <p:cNvSpPr/>
            <p:nvPr/>
          </p:nvSpPr>
          <p:spPr bwMode="auto">
            <a:xfrm rot="10800000">
              <a:off x="3954779" y="4648200"/>
              <a:ext cx="152818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 rot="10800000">
              <a:off x="4266781" y="4648200"/>
              <a:ext cx="152818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>
            <a:xfrm flipV="1">
              <a:off x="4069392" y="4648200"/>
              <a:ext cx="120981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 flipV="1">
              <a:off x="4190373" y="4648200"/>
              <a:ext cx="114613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92" name="Group 66"/>
          <p:cNvGrpSpPr>
            <a:grpSpLocks/>
          </p:cNvGrpSpPr>
          <p:nvPr/>
        </p:nvGrpSpPr>
        <p:grpSpPr bwMode="auto">
          <a:xfrm>
            <a:off x="6789738" y="3208338"/>
            <a:ext cx="465137" cy="457200"/>
            <a:chOff x="3954779" y="4419600"/>
            <a:chExt cx="464820" cy="457200"/>
          </a:xfrm>
        </p:grpSpPr>
        <p:sp>
          <p:nvSpPr>
            <p:cNvPr id="68" name="Isosceles Triangle 67"/>
            <p:cNvSpPr/>
            <p:nvPr/>
          </p:nvSpPr>
          <p:spPr bwMode="auto">
            <a:xfrm rot="10800000">
              <a:off x="4115007" y="44196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69" name="Isosceles Triangle 68"/>
            <p:cNvSpPr/>
            <p:nvPr/>
          </p:nvSpPr>
          <p:spPr bwMode="auto">
            <a:xfrm rot="10800000">
              <a:off x="3954779" y="46482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0" name="Isosceles Triangle 69"/>
            <p:cNvSpPr/>
            <p:nvPr/>
          </p:nvSpPr>
          <p:spPr bwMode="auto">
            <a:xfrm rot="10800000">
              <a:off x="4267303" y="4648200"/>
              <a:ext cx="152296" cy="228600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 flipV="1">
              <a:off x="4069001" y="4648200"/>
              <a:ext cx="122154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 flipV="1">
              <a:off x="4191155" y="4648200"/>
              <a:ext cx="114222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15"/>
          <p:cNvCxnSpPr/>
          <p:nvPr/>
        </p:nvCxnSpPr>
        <p:spPr bwMode="auto">
          <a:xfrm flipH="1">
            <a:off x="7505700" y="4838700"/>
            <a:ext cx="152400" cy="3587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 bwMode="auto">
          <a:xfrm>
            <a:off x="4076700" y="5197475"/>
            <a:ext cx="3429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95" name="Freeform 117"/>
          <p:cNvSpPr>
            <a:spLocks/>
          </p:cNvSpPr>
          <p:nvPr/>
        </p:nvSpPr>
        <p:spPr bwMode="auto">
          <a:xfrm>
            <a:off x="1204913" y="4152900"/>
            <a:ext cx="1042987" cy="609600"/>
          </a:xfrm>
          <a:custGeom>
            <a:avLst/>
            <a:gdLst>
              <a:gd name="T0" fmla="*/ 265974 w 1043505"/>
              <a:gd name="T1" fmla="*/ 371234 h 608867"/>
              <a:gd name="T2" fmla="*/ 30447 w 1043505"/>
              <a:gd name="T3" fmla="*/ 357379 h 608867"/>
              <a:gd name="T4" fmla="*/ 2738 w 1043505"/>
              <a:gd name="T5" fmla="*/ 398943 h 608867"/>
              <a:gd name="T6" fmla="*/ 44302 w 1043505"/>
              <a:gd name="T7" fmla="*/ 440507 h 608867"/>
              <a:gd name="T8" fmla="*/ 127429 w 1043505"/>
              <a:gd name="T9" fmla="*/ 468216 h 608867"/>
              <a:gd name="T10" fmla="*/ 155138 w 1043505"/>
              <a:gd name="T11" fmla="*/ 509779 h 608867"/>
              <a:gd name="T12" fmla="*/ 238265 w 1043505"/>
              <a:gd name="T13" fmla="*/ 551343 h 608867"/>
              <a:gd name="T14" fmla="*/ 293683 w 1043505"/>
              <a:gd name="T15" fmla="*/ 565197 h 608867"/>
              <a:gd name="T16" fmla="*/ 335247 w 1043505"/>
              <a:gd name="T17" fmla="*/ 579052 h 608867"/>
              <a:gd name="T18" fmla="*/ 570774 w 1043505"/>
              <a:gd name="T19" fmla="*/ 592907 h 608867"/>
              <a:gd name="T20" fmla="*/ 1014120 w 1043505"/>
              <a:gd name="T21" fmla="*/ 579052 h 608867"/>
              <a:gd name="T22" fmla="*/ 1041829 w 1043505"/>
              <a:gd name="T23" fmla="*/ 495925 h 608867"/>
              <a:gd name="T24" fmla="*/ 1027974 w 1043505"/>
              <a:gd name="T25" fmla="*/ 371234 h 608867"/>
              <a:gd name="T26" fmla="*/ 986411 w 1043505"/>
              <a:gd name="T27" fmla="*/ 357379 h 608867"/>
              <a:gd name="T28" fmla="*/ 543065 w 1043505"/>
              <a:gd name="T29" fmla="*/ 343525 h 608867"/>
              <a:gd name="T30" fmla="*/ 529211 w 1043505"/>
              <a:gd name="T31" fmla="*/ 121852 h 608867"/>
              <a:gd name="T32" fmla="*/ 515356 w 1043505"/>
              <a:gd name="T33" fmla="*/ 24870 h 608867"/>
              <a:gd name="T34" fmla="*/ 279829 w 1043505"/>
              <a:gd name="T35" fmla="*/ 38725 h 608867"/>
              <a:gd name="T36" fmla="*/ 265974 w 1043505"/>
              <a:gd name="T37" fmla="*/ 371234 h 60886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43505" h="608867">
                <a:moveTo>
                  <a:pt x="265974" y="371234"/>
                </a:moveTo>
                <a:cubicBezTo>
                  <a:pt x="224410" y="424343"/>
                  <a:pt x="108660" y="349146"/>
                  <a:pt x="30447" y="357379"/>
                </a:cubicBezTo>
                <a:cubicBezTo>
                  <a:pt x="13887" y="359122"/>
                  <a:pt x="0" y="382518"/>
                  <a:pt x="2738" y="398943"/>
                </a:cubicBezTo>
                <a:cubicBezTo>
                  <a:pt x="5959" y="418270"/>
                  <a:pt x="27174" y="430992"/>
                  <a:pt x="44302" y="440507"/>
                </a:cubicBezTo>
                <a:cubicBezTo>
                  <a:pt x="69834" y="454692"/>
                  <a:pt x="127429" y="468216"/>
                  <a:pt x="127429" y="468216"/>
                </a:cubicBezTo>
                <a:cubicBezTo>
                  <a:pt x="136665" y="482070"/>
                  <a:pt x="143364" y="498005"/>
                  <a:pt x="155138" y="509779"/>
                </a:cubicBezTo>
                <a:cubicBezTo>
                  <a:pt x="179425" y="534065"/>
                  <a:pt x="206716" y="542329"/>
                  <a:pt x="238265" y="551343"/>
                </a:cubicBezTo>
                <a:cubicBezTo>
                  <a:pt x="256574" y="556574"/>
                  <a:pt x="275374" y="559966"/>
                  <a:pt x="293683" y="565197"/>
                </a:cubicBezTo>
                <a:cubicBezTo>
                  <a:pt x="307725" y="569209"/>
                  <a:pt x="320715" y="577599"/>
                  <a:pt x="335247" y="579052"/>
                </a:cubicBezTo>
                <a:cubicBezTo>
                  <a:pt x="413501" y="586878"/>
                  <a:pt x="492265" y="588289"/>
                  <a:pt x="570774" y="592907"/>
                </a:cubicBezTo>
                <a:cubicBezTo>
                  <a:pt x="718556" y="588289"/>
                  <a:pt x="869303" y="608867"/>
                  <a:pt x="1014120" y="579052"/>
                </a:cubicBezTo>
                <a:cubicBezTo>
                  <a:pt x="1042728" y="573162"/>
                  <a:pt x="1041829" y="495925"/>
                  <a:pt x="1041829" y="495925"/>
                </a:cubicBezTo>
                <a:cubicBezTo>
                  <a:pt x="1037211" y="454361"/>
                  <a:pt x="1043505" y="410062"/>
                  <a:pt x="1027974" y="371234"/>
                </a:cubicBezTo>
                <a:cubicBezTo>
                  <a:pt x="1022550" y="357675"/>
                  <a:pt x="1000991" y="358212"/>
                  <a:pt x="986411" y="357379"/>
                </a:cubicBezTo>
                <a:cubicBezTo>
                  <a:pt x="838798" y="348944"/>
                  <a:pt x="690847" y="348143"/>
                  <a:pt x="543065" y="343525"/>
                </a:cubicBezTo>
                <a:cubicBezTo>
                  <a:pt x="538447" y="269634"/>
                  <a:pt x="535625" y="195609"/>
                  <a:pt x="529211" y="121852"/>
                </a:cubicBezTo>
                <a:cubicBezTo>
                  <a:pt x="526382" y="89319"/>
                  <a:pt x="546336" y="35197"/>
                  <a:pt x="515356" y="24870"/>
                </a:cubicBezTo>
                <a:cubicBezTo>
                  <a:pt x="440747" y="0"/>
                  <a:pt x="358338" y="34107"/>
                  <a:pt x="279829" y="38725"/>
                </a:cubicBezTo>
                <a:cubicBezTo>
                  <a:pt x="264347" y="301913"/>
                  <a:pt x="307538" y="318125"/>
                  <a:pt x="265974" y="371234"/>
                </a:cubicBezTo>
                <a:close/>
              </a:path>
            </a:pathLst>
          </a:cu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9" name="Straight Connector 118"/>
          <p:cNvCxnSpPr>
            <a:stCxn id="7195" idx="11"/>
          </p:cNvCxnSpPr>
          <p:nvPr/>
        </p:nvCxnSpPr>
        <p:spPr bwMode="auto">
          <a:xfrm flipV="1">
            <a:off x="2246313" y="4610100"/>
            <a:ext cx="6218237" cy="381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97" name="Oval 119"/>
          <p:cNvSpPr>
            <a:spLocks noChangeArrowheads="1"/>
          </p:cNvSpPr>
          <p:nvPr/>
        </p:nvSpPr>
        <p:spPr bwMode="auto">
          <a:xfrm>
            <a:off x="2476500" y="4457700"/>
            <a:ext cx="2362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Concentrator</a:t>
            </a:r>
          </a:p>
        </p:txBody>
      </p:sp>
      <p:sp>
        <p:nvSpPr>
          <p:cNvPr id="7198" name="TextBox 120"/>
          <p:cNvSpPr txBox="1">
            <a:spLocks noChangeArrowheads="1"/>
          </p:cNvSpPr>
          <p:nvPr/>
        </p:nvSpPr>
        <p:spPr bwMode="auto">
          <a:xfrm rot="5400000">
            <a:off x="-321469" y="4893746"/>
            <a:ext cx="1851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6-8 </a:t>
            </a:r>
            <a:r>
              <a:rPr lang="en-US" altLang="en-US" dirty="0"/>
              <a:t>Gun strings</a:t>
            </a:r>
          </a:p>
        </p:txBody>
      </p:sp>
      <p:sp>
        <p:nvSpPr>
          <p:cNvPr id="7199" name="Right Brace 121"/>
          <p:cNvSpPr>
            <a:spLocks/>
          </p:cNvSpPr>
          <p:nvPr/>
        </p:nvSpPr>
        <p:spPr bwMode="auto">
          <a:xfrm rot="10800000">
            <a:off x="876300" y="4046538"/>
            <a:ext cx="228600" cy="1957387"/>
          </a:xfrm>
          <a:prstGeom prst="rightBrace">
            <a:avLst>
              <a:gd name="adj1" fmla="val 832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200" name="TextBox 122"/>
          <p:cNvSpPr txBox="1">
            <a:spLocks noChangeArrowheads="1"/>
          </p:cNvSpPr>
          <p:nvPr/>
        </p:nvSpPr>
        <p:spPr bwMode="auto">
          <a:xfrm>
            <a:off x="5143500" y="4319588"/>
            <a:ext cx="71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Fiber</a:t>
            </a:r>
          </a:p>
        </p:txBody>
      </p:sp>
      <p:sp>
        <p:nvSpPr>
          <p:cNvPr id="7201" name="Oval 123"/>
          <p:cNvSpPr>
            <a:spLocks noChangeArrowheads="1"/>
          </p:cNvSpPr>
          <p:nvPr/>
        </p:nvSpPr>
        <p:spPr bwMode="auto">
          <a:xfrm>
            <a:off x="6743700" y="4457700"/>
            <a:ext cx="2362200" cy="3810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Concentrator</a:t>
            </a:r>
          </a:p>
        </p:txBody>
      </p:sp>
      <p:cxnSp>
        <p:nvCxnSpPr>
          <p:cNvPr id="125" name="Straight Connector 124"/>
          <p:cNvCxnSpPr>
            <a:endCxn id="7197" idx="4"/>
          </p:cNvCxnSpPr>
          <p:nvPr/>
        </p:nvCxnSpPr>
        <p:spPr bwMode="auto">
          <a:xfrm flipH="1" flipV="1">
            <a:off x="3657600" y="4838700"/>
            <a:ext cx="419100" cy="3587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03" name="TextBox 125"/>
          <p:cNvSpPr txBox="1">
            <a:spLocks noChangeArrowheads="1"/>
          </p:cNvSpPr>
          <p:nvPr/>
        </p:nvSpPr>
        <p:spPr bwMode="auto">
          <a:xfrm>
            <a:off x="5329238" y="5726113"/>
            <a:ext cx="736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Guns</a:t>
            </a:r>
          </a:p>
        </p:txBody>
      </p:sp>
      <p:grpSp>
        <p:nvGrpSpPr>
          <p:cNvPr id="7204" name="Group 126"/>
          <p:cNvGrpSpPr>
            <a:grpSpLocks/>
          </p:cNvGrpSpPr>
          <p:nvPr/>
        </p:nvGrpSpPr>
        <p:grpSpPr bwMode="auto">
          <a:xfrm>
            <a:off x="4030663" y="5121275"/>
            <a:ext cx="401637" cy="720725"/>
            <a:chOff x="4030980" y="4892040"/>
            <a:chExt cx="401361" cy="720746"/>
          </a:xfrm>
        </p:grpSpPr>
        <p:sp>
          <p:nvSpPr>
            <p:cNvPr id="128" name="Isosceles Triangle 127"/>
            <p:cNvSpPr/>
            <p:nvPr/>
          </p:nvSpPr>
          <p:spPr bwMode="auto">
            <a:xfrm rot="10800000">
              <a:off x="4153133" y="4892040"/>
              <a:ext cx="152295" cy="22860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9" name="Can 128"/>
            <p:cNvSpPr/>
            <p:nvPr/>
          </p:nvSpPr>
          <p:spPr>
            <a:xfrm rot="16200000">
              <a:off x="4077669" y="5258114"/>
              <a:ext cx="307984" cy="401361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 err="1"/>
            </a:p>
          </p:txBody>
        </p:sp>
        <p:cxnSp>
          <p:nvCxnSpPr>
            <p:cNvPr id="130" name="Straight Connector 129"/>
            <p:cNvCxnSpPr>
              <a:stCxn id="129" idx="4"/>
              <a:endCxn id="128" idx="0"/>
            </p:cNvCxnSpPr>
            <p:nvPr/>
          </p:nvCxnSpPr>
          <p:spPr>
            <a:xfrm flipH="1" flipV="1">
              <a:off x="4229281" y="5120647"/>
              <a:ext cx="3173" cy="1841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05" name="Group 130"/>
          <p:cNvGrpSpPr>
            <a:grpSpLocks/>
          </p:cNvGrpSpPr>
          <p:nvPr/>
        </p:nvGrpSpPr>
        <p:grpSpPr bwMode="auto">
          <a:xfrm>
            <a:off x="4987925" y="5124450"/>
            <a:ext cx="400050" cy="720725"/>
            <a:chOff x="4030980" y="4892040"/>
            <a:chExt cx="401361" cy="720746"/>
          </a:xfrm>
        </p:grpSpPr>
        <p:sp>
          <p:nvSpPr>
            <p:cNvPr id="132" name="Isosceles Triangle 131"/>
            <p:cNvSpPr/>
            <p:nvPr/>
          </p:nvSpPr>
          <p:spPr bwMode="auto">
            <a:xfrm rot="10800000">
              <a:off x="4153619" y="4892040"/>
              <a:ext cx="151306" cy="22860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3" name="Can 132"/>
            <p:cNvSpPr/>
            <p:nvPr/>
          </p:nvSpPr>
          <p:spPr>
            <a:xfrm rot="16200000">
              <a:off x="4077668" y="5258114"/>
              <a:ext cx="307984" cy="401361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 err="1"/>
            </a:p>
          </p:txBody>
        </p:sp>
        <p:cxnSp>
          <p:nvCxnSpPr>
            <p:cNvPr id="134" name="Straight Connector 133"/>
            <p:cNvCxnSpPr>
              <a:stCxn id="133" idx="4"/>
              <a:endCxn id="132" idx="0"/>
            </p:cNvCxnSpPr>
            <p:nvPr/>
          </p:nvCxnSpPr>
          <p:spPr>
            <a:xfrm flipH="1" flipV="1">
              <a:off x="4228475" y="5120647"/>
              <a:ext cx="3185" cy="1841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06" name="Group 134"/>
          <p:cNvGrpSpPr>
            <a:grpSpLocks/>
          </p:cNvGrpSpPr>
          <p:nvPr/>
        </p:nvGrpSpPr>
        <p:grpSpPr bwMode="auto">
          <a:xfrm>
            <a:off x="5943600" y="5116513"/>
            <a:ext cx="401638" cy="720725"/>
            <a:chOff x="4030980" y="4892040"/>
            <a:chExt cx="401361" cy="720746"/>
          </a:xfrm>
        </p:grpSpPr>
        <p:sp>
          <p:nvSpPr>
            <p:cNvPr id="136" name="Isosceles Triangle 135"/>
            <p:cNvSpPr/>
            <p:nvPr/>
          </p:nvSpPr>
          <p:spPr bwMode="auto">
            <a:xfrm rot="10800000">
              <a:off x="4153134" y="4892040"/>
              <a:ext cx="152295" cy="22860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7" name="Can 136"/>
            <p:cNvSpPr/>
            <p:nvPr/>
          </p:nvSpPr>
          <p:spPr>
            <a:xfrm rot="16200000">
              <a:off x="4077668" y="5258114"/>
              <a:ext cx="307984" cy="401361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 err="1"/>
            </a:p>
          </p:txBody>
        </p:sp>
        <p:cxnSp>
          <p:nvCxnSpPr>
            <p:cNvPr id="138" name="Straight Connector 137"/>
            <p:cNvCxnSpPr>
              <a:stCxn id="137" idx="4"/>
              <a:endCxn id="136" idx="0"/>
            </p:cNvCxnSpPr>
            <p:nvPr/>
          </p:nvCxnSpPr>
          <p:spPr>
            <a:xfrm flipH="1" flipV="1">
              <a:off x="4229281" y="5120647"/>
              <a:ext cx="3173" cy="1841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07" name="Group 138"/>
          <p:cNvGrpSpPr>
            <a:grpSpLocks/>
          </p:cNvGrpSpPr>
          <p:nvPr/>
        </p:nvGrpSpPr>
        <p:grpSpPr bwMode="auto">
          <a:xfrm>
            <a:off x="6899275" y="5121275"/>
            <a:ext cx="401638" cy="720725"/>
            <a:chOff x="4030980" y="4892040"/>
            <a:chExt cx="401361" cy="720746"/>
          </a:xfrm>
        </p:grpSpPr>
        <p:sp>
          <p:nvSpPr>
            <p:cNvPr id="140" name="Isosceles Triangle 139"/>
            <p:cNvSpPr/>
            <p:nvPr/>
          </p:nvSpPr>
          <p:spPr bwMode="auto">
            <a:xfrm rot="10800000">
              <a:off x="4153134" y="4892040"/>
              <a:ext cx="152295" cy="228607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41" name="Can 140"/>
            <p:cNvSpPr/>
            <p:nvPr/>
          </p:nvSpPr>
          <p:spPr>
            <a:xfrm rot="16200000">
              <a:off x="4077668" y="5258114"/>
              <a:ext cx="307984" cy="401361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dirty="0" err="1"/>
            </a:p>
          </p:txBody>
        </p:sp>
        <p:cxnSp>
          <p:nvCxnSpPr>
            <p:cNvPr id="142" name="Straight Connector 141"/>
            <p:cNvCxnSpPr>
              <a:stCxn id="141" idx="4"/>
              <a:endCxn id="140" idx="0"/>
            </p:cNvCxnSpPr>
            <p:nvPr/>
          </p:nvCxnSpPr>
          <p:spPr>
            <a:xfrm flipH="1" flipV="1">
              <a:off x="4229281" y="5120647"/>
              <a:ext cx="3173" cy="1841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Initial build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F3EDAA-B020-41FE-B2CB-85DFE406D1A1}" type="slidenum">
              <a:rPr lang="en-US" smtClean="0"/>
              <a:pPr>
                <a:defRPr/>
              </a:pPr>
              <a:t>6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  <p:sp>
        <p:nvSpPr>
          <p:cNvPr id="8196" name="Rounded Rectangle 4"/>
          <p:cNvSpPr>
            <a:spLocks noChangeArrowheads="1"/>
          </p:cNvSpPr>
          <p:nvPr/>
        </p:nvSpPr>
        <p:spPr bwMode="auto">
          <a:xfrm>
            <a:off x="3810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UC8051</a:t>
            </a:r>
          </a:p>
        </p:txBody>
      </p:sp>
      <p:sp>
        <p:nvSpPr>
          <p:cNvPr id="8197" name="Rounded Rectangle 5"/>
          <p:cNvSpPr>
            <a:spLocks noChangeArrowheads="1"/>
          </p:cNvSpPr>
          <p:nvPr/>
        </p:nvSpPr>
        <p:spPr bwMode="auto">
          <a:xfrm>
            <a:off x="17526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/>
              <a:t>Coolflux DSP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8288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8288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572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8203" name="Right Brace 12"/>
          <p:cNvSpPr>
            <a:spLocks/>
          </p:cNvSpPr>
          <p:nvPr/>
        </p:nvSpPr>
        <p:spPr bwMode="auto">
          <a:xfrm rot="5400000">
            <a:off x="1562100" y="3086100"/>
            <a:ext cx="304800" cy="2667000"/>
          </a:xfrm>
          <a:prstGeom prst="rightBrace">
            <a:avLst>
              <a:gd name="adj1" fmla="val 834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8204" name="TextBox 13"/>
          <p:cNvSpPr txBox="1">
            <a:spLocks noChangeArrowheads="1"/>
          </p:cNvSpPr>
          <p:nvPr/>
        </p:nvSpPr>
        <p:spPr bwMode="auto">
          <a:xfrm>
            <a:off x="990600" y="4648200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Sensor Unit</a:t>
            </a:r>
          </a:p>
        </p:txBody>
      </p:sp>
      <p:sp>
        <p:nvSpPr>
          <p:cNvPr id="8205" name="TextBox 15"/>
          <p:cNvSpPr txBox="1">
            <a:spLocks noChangeArrowheads="1"/>
          </p:cNvSpPr>
          <p:nvPr/>
        </p:nvSpPr>
        <p:spPr bwMode="auto">
          <a:xfrm>
            <a:off x="5818188" y="1635125"/>
            <a:ext cx="340518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en-US" sz="2000" dirty="0">
                <a:latin typeface="Arial Narrow" pitchFamily="34" charset="0"/>
              </a:rPr>
              <a:t>Started </a:t>
            </a:r>
            <a:r>
              <a:rPr lang="en-US" altLang="en-US" sz="2000" dirty="0" smtClean="0">
                <a:latin typeface="Arial Narrow" pitchFamily="34" charset="0"/>
              </a:rPr>
              <a:t>with </a:t>
            </a:r>
            <a:r>
              <a:rPr lang="en-US" altLang="en-US" sz="2000" dirty="0">
                <a:latin typeface="Arial Narrow" pitchFamily="34" charset="0"/>
              </a:rPr>
              <a:t>Master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000" dirty="0">
                <a:latin typeface="Arial Narrow" pitchFamily="34" charset="0"/>
              </a:rPr>
              <a:t>Added Slave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z="2000" dirty="0">
                <a:latin typeface="Arial Narrow" pitchFamily="34" charset="0"/>
              </a:rPr>
              <a:t>Added </a:t>
            </a:r>
            <a:r>
              <a:rPr lang="en-US" altLang="en-US" sz="2000" dirty="0" smtClean="0">
                <a:latin typeface="Arial Narrow" pitchFamily="34" charset="0"/>
              </a:rPr>
              <a:t>Gun</a:t>
            </a:r>
            <a:endParaRPr lang="en-US" altLang="en-US" sz="2000" dirty="0">
              <a:latin typeface="Arial Narrow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2000" dirty="0">
                <a:latin typeface="Arial Narrow" pitchFamily="34" charset="0"/>
              </a:rPr>
              <a:t>Separate builds for each target</a:t>
            </a:r>
          </a:p>
        </p:txBody>
      </p:sp>
      <p:sp>
        <p:nvSpPr>
          <p:cNvPr id="8206" name="Rounded Rectangle 16"/>
          <p:cNvSpPr>
            <a:spLocks noChangeArrowheads="1"/>
          </p:cNvSpPr>
          <p:nvPr/>
        </p:nvSpPr>
        <p:spPr bwMode="auto">
          <a:xfrm>
            <a:off x="3810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UC</a:t>
            </a:r>
            <a:endParaRPr lang="en-US" altLang="en-US" dirty="0"/>
          </a:p>
        </p:txBody>
      </p:sp>
      <p:sp>
        <p:nvSpPr>
          <p:cNvPr id="8207" name="Rounded Rectangle 17"/>
          <p:cNvSpPr>
            <a:spLocks noChangeArrowheads="1"/>
          </p:cNvSpPr>
          <p:nvPr/>
        </p:nvSpPr>
        <p:spPr bwMode="auto">
          <a:xfrm>
            <a:off x="1752600" y="1524000"/>
            <a:ext cx="1219200" cy="25908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DSP</a:t>
            </a:r>
            <a:endParaRPr lang="en-US" altLang="en-US" dirty="0"/>
          </a:p>
        </p:txBody>
      </p:sp>
      <p:sp>
        <p:nvSpPr>
          <p:cNvPr id="8208" name="Rounded Rectangle 18"/>
          <p:cNvSpPr>
            <a:spLocks noChangeArrowheads="1"/>
          </p:cNvSpPr>
          <p:nvPr/>
        </p:nvSpPr>
        <p:spPr bwMode="auto">
          <a:xfrm>
            <a:off x="3135630" y="1470660"/>
            <a:ext cx="1295400" cy="26670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en-US" dirty="0" smtClean="0"/>
              <a:t>PPC </a:t>
            </a:r>
            <a:r>
              <a:rPr lang="en-US" altLang="en-US" dirty="0"/>
              <a:t>405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288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18288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1828800" y="35052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 bwMode="auto">
          <a:xfrm>
            <a:off x="457200" y="22860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Master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457200" y="28956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/>
              <a:t>Slave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457200" y="3505200"/>
            <a:ext cx="9906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3238500" y="3505200"/>
            <a:ext cx="10668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Gun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 bwMode="auto">
          <a:xfrm>
            <a:off x="3200400" y="2286000"/>
            <a:ext cx="1143000" cy="114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 smtClean="0"/>
              <a:t>Seismic</a:t>
            </a:r>
            <a:endParaRPr lang="en-US" dirty="0"/>
          </a:p>
        </p:txBody>
      </p:sp>
      <p:sp>
        <p:nvSpPr>
          <p:cNvPr id="8217" name="Right Brace 27"/>
          <p:cNvSpPr>
            <a:spLocks/>
          </p:cNvSpPr>
          <p:nvPr/>
        </p:nvSpPr>
        <p:spPr bwMode="auto">
          <a:xfrm rot="5400000">
            <a:off x="1562100" y="3086100"/>
            <a:ext cx="304800" cy="2667000"/>
          </a:xfrm>
          <a:prstGeom prst="rightBrace">
            <a:avLst>
              <a:gd name="adj1" fmla="val 8345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8218" name="Right Brace 29"/>
          <p:cNvSpPr>
            <a:spLocks/>
          </p:cNvSpPr>
          <p:nvPr/>
        </p:nvSpPr>
        <p:spPr bwMode="auto">
          <a:xfrm rot="5400000">
            <a:off x="3619500" y="3771900"/>
            <a:ext cx="381000" cy="1219200"/>
          </a:xfrm>
          <a:prstGeom prst="rightBrace">
            <a:avLst>
              <a:gd name="adj1" fmla="val 832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8219" name="TextBox 30"/>
          <p:cNvSpPr txBox="1">
            <a:spLocks noChangeArrowheads="1"/>
          </p:cNvSpPr>
          <p:nvPr/>
        </p:nvSpPr>
        <p:spPr bwMode="auto">
          <a:xfrm>
            <a:off x="3505200" y="4648200"/>
            <a:ext cx="1724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Back bone and</a:t>
            </a:r>
          </a:p>
          <a:p>
            <a:pPr eaLnBrk="1" hangingPunct="1"/>
            <a:r>
              <a:rPr lang="en-US" altLang="en-US" dirty="0"/>
              <a:t>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Naming all combinations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•"/>
            </a:pPr>
            <a:r>
              <a:rPr lang="en-US" altLang="en-US" dirty="0" smtClean="0"/>
              <a:t>Each unit (CS_SLAVE, CS_DGN, ….)</a:t>
            </a:r>
          </a:p>
          <a:p>
            <a:pPr marL="457200" indent="-457200">
              <a:buFontTx/>
              <a:buChar char="•"/>
            </a:pPr>
            <a:r>
              <a:rPr lang="en-US" altLang="en-US" dirty="0" smtClean="0"/>
              <a:t>The Seismic units (CS_DSN)</a:t>
            </a:r>
          </a:p>
          <a:p>
            <a:pPr marL="457200" indent="-457200">
              <a:buFontTx/>
              <a:buChar char="•"/>
            </a:pPr>
            <a:r>
              <a:rPr lang="en-US" altLang="en-US" dirty="0" smtClean="0"/>
              <a:t>The master unit (CS_MASTER)</a:t>
            </a:r>
          </a:p>
          <a:p>
            <a:pPr marL="457200" indent="-457200">
              <a:buFontTx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23E6FF-7563-4F14-8F1C-F0B0C7C0E425}" type="slidenum">
              <a:rPr lang="en-US" smtClean="0"/>
              <a:pPr>
                <a:defRPr/>
              </a:pPr>
              <a:t>7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example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b="1" dirty="0"/>
              <a:t>…</a:t>
            </a:r>
            <a:endParaRPr lang="en-US" altLang="en-US" sz="1800" b="1" dirty="0" smtClean="0"/>
          </a:p>
          <a:p>
            <a:r>
              <a:rPr lang="en-US" sz="18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8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defined(CS_MASTER)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status-&gt;</a:t>
            </a:r>
            <a:r>
              <a:rPr lang="en-US" sz="18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header.messageType</a:t>
            </a:r>
            <a:r>
              <a:rPr lang="en-US" sz="18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= STAT_ERROR;</a:t>
            </a:r>
          </a:p>
          <a:p>
            <a:r>
              <a:rPr lang="en-US" sz="18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8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elif</a:t>
            </a:r>
            <a:r>
              <a:rPr lang="en-US" sz="18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defined(CS_SLAVE )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     status-&gt;</a:t>
            </a:r>
            <a:r>
              <a:rPr lang="en-US" sz="1800" dirty="0" err="1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header.messageType</a:t>
            </a:r>
            <a:r>
              <a:rPr lang="en-US" sz="1800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  = STAT_ERROR | </a:t>
            </a:r>
            <a:r>
              <a:rPr lang="en-US" sz="1800" dirty="0" smtClean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DEST_CONS;</a:t>
            </a:r>
            <a:endParaRPr lang="en-US" sz="1800" dirty="0">
              <a:solidFill>
                <a:srgbClr val="000000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8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8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r>
              <a:rPr lang="en-US" sz="18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800" b="1" dirty="0">
                <a:solidFill>
                  <a:srgbClr val="3F7F5F"/>
                </a:solidFill>
                <a:highlight>
                  <a:srgbClr val="E0E0E0"/>
                </a:highlight>
                <a:latin typeface="Consolas"/>
              </a:rPr>
              <a:t>// </a:t>
            </a:r>
            <a:r>
              <a:rPr lang="en-US" sz="1800" b="1" dirty="0" smtClean="0">
                <a:solidFill>
                  <a:srgbClr val="3F7F5F"/>
                </a:solidFill>
                <a:highlight>
                  <a:srgbClr val="E0E0E0"/>
                </a:highlight>
                <a:latin typeface="Consolas"/>
              </a:rPr>
              <a:t>CS_SLAVE</a:t>
            </a:r>
          </a:p>
          <a:p>
            <a:r>
              <a:rPr lang="en-US" altLang="en-US" sz="1800" b="1" dirty="0" smtClean="0"/>
              <a:t>…</a:t>
            </a: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5E9F40-9CFD-4488-9184-20FF1889E17D}" type="slidenum">
              <a:rPr lang="en-US" smtClean="0"/>
              <a:pPr>
                <a:defRPr/>
              </a:pPr>
              <a:t>8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example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defined(CS_MASTER) &amp;&amp; defined(CS_DSN)</a:t>
            </a:r>
          </a:p>
          <a:p>
            <a:endParaRPr lang="en-US" altLang="en-US" sz="1600" dirty="0" smtClean="0"/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defined(CS_MASTER)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uC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/Modules/Seismic/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StatusMonitor.h</a:t>
            </a:r>
            <a:r>
              <a:rPr lang="en-US" sz="1600" b="1" dirty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&gt;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#if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defined(CS_DSN)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uC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/Drivers/Master/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SbiDriverMaster.h</a:t>
            </a:r>
            <a:r>
              <a:rPr lang="en-US" sz="1600" b="1" dirty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&gt;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6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endParaRPr lang="en-US" sz="1600" b="1" dirty="0">
              <a:solidFill>
                <a:srgbClr val="7F0055"/>
              </a:solidFill>
              <a:highlight>
                <a:srgbClr val="E0E0E0"/>
              </a:highlight>
              <a:latin typeface="Consolas"/>
            </a:endParaRP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6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elif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defined(CS_SLAVE)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uC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/Drivers/Common/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Rtc.h</a:t>
            </a:r>
            <a:r>
              <a:rPr lang="en-US" sz="1600" b="1" dirty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&gt;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uC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/Drivers/Slave/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SbiDriverSlave.h</a:t>
            </a:r>
            <a:r>
              <a:rPr lang="en-US" sz="1600" b="1" dirty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&gt;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uC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/Drivers/Common/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SbiDriverCommon.h</a:t>
            </a:r>
            <a:r>
              <a:rPr lang="en-US" sz="1600" b="1" dirty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&gt;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#include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&lt;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uC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/Drivers/Common/R8051XC_peripherals.h</a:t>
            </a:r>
            <a:r>
              <a:rPr lang="en-US" sz="1600" b="1" dirty="0">
                <a:solidFill>
                  <a:srgbClr val="2A00FF"/>
                </a:solidFill>
                <a:highlight>
                  <a:srgbClr val="E0E0E0"/>
                </a:highlight>
                <a:latin typeface="Consolas"/>
              </a:rPr>
              <a:t>&gt;</a:t>
            </a:r>
          </a:p>
          <a:p>
            <a:r>
              <a:rPr lang="en-US" sz="1600" b="1" dirty="0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#</a:t>
            </a:r>
            <a:r>
              <a:rPr lang="en-US" sz="1600" b="1" dirty="0" err="1">
                <a:solidFill>
                  <a:srgbClr val="7F0055"/>
                </a:solidFill>
                <a:highlight>
                  <a:srgbClr val="E0E0E0"/>
                </a:highlight>
                <a:latin typeface="Consolas"/>
              </a:rPr>
              <a:t>endif</a:t>
            </a:r>
            <a:r>
              <a:rPr lang="en-US" sz="1600" b="1" dirty="0">
                <a:solidFill>
                  <a:srgbClr val="000000"/>
                </a:solidFill>
                <a:highlight>
                  <a:srgbClr val="E0E0E0"/>
                </a:highlight>
                <a:latin typeface="Consolas"/>
              </a:rPr>
              <a:t> </a:t>
            </a:r>
            <a:r>
              <a:rPr lang="en-US" sz="1600" b="1" dirty="0">
                <a:solidFill>
                  <a:srgbClr val="3F7F5F"/>
                </a:solidFill>
                <a:highlight>
                  <a:srgbClr val="E0E0E0"/>
                </a:highlight>
                <a:latin typeface="Consolas"/>
              </a:rPr>
              <a:t>// CS_SLAVE</a:t>
            </a:r>
            <a:endParaRPr lang="en-US" alt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7A59A9-6C06-40C8-A091-044DFD6AD80C}" type="slidenum">
              <a:rPr lang="en-US" smtClean="0"/>
              <a:pPr>
                <a:defRPr/>
              </a:pPr>
              <a:t>9</a:t>
            </a:fld>
            <a:endParaRPr lang="en-US" smtClean="0"/>
          </a:p>
          <a:p>
            <a:pPr>
              <a:defRPr/>
            </a:pPr>
            <a:fld id="{60333913-4032-40ED-9526-7E28D566C0CA}" type="datetime1">
              <a:rPr lang="en-US" smtClean="0"/>
              <a:pPr>
                <a:defRPr/>
              </a:pPr>
              <a:t>4/3/2014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S colors light background">
      <a:dk1>
        <a:srgbClr val="FFFFFF"/>
      </a:dk1>
      <a:lt1>
        <a:srgbClr val="000000"/>
      </a:lt1>
      <a:dk2>
        <a:srgbClr val="007A54"/>
      </a:dk2>
      <a:lt2>
        <a:srgbClr val="003366"/>
      </a:lt2>
      <a:accent1>
        <a:srgbClr val="79BBD2"/>
      </a:accent1>
      <a:accent2>
        <a:srgbClr val="FC4128"/>
      </a:accent2>
      <a:accent3>
        <a:srgbClr val="FE9F34"/>
      </a:accent3>
      <a:accent4>
        <a:srgbClr val="81017E"/>
      </a:accent4>
      <a:accent5>
        <a:srgbClr val="007A54"/>
      </a:accent5>
      <a:accent6>
        <a:srgbClr val="003366"/>
      </a:accent6>
      <a:hlink>
        <a:srgbClr val="FE9F34"/>
      </a:hlink>
      <a:folHlink>
        <a:srgbClr val="81017E"/>
      </a:folHlink>
    </a:clrScheme>
    <a:fontScheme name="SI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dirty="0" err="1" smtClean="0">
            <a:latin typeface="Arial Narrow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 Narrow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5372</TotalTime>
  <Words>1480</Words>
  <Application>Microsoft Office PowerPoint</Application>
  <PresentationFormat>A4 Paper (210x297 mm)</PresentationFormat>
  <Paragraphs>413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#define hell in multi-platform embedded programming</vt:lpstr>
      <vt:lpstr>#define hell in multi-platform embedded programming</vt:lpstr>
      <vt:lpstr>Agenda</vt:lpstr>
      <vt:lpstr>Seismic</vt:lpstr>
      <vt:lpstr>Seismic and Gun spread</vt:lpstr>
      <vt:lpstr>Initial build system</vt:lpstr>
      <vt:lpstr>Naming all combinations</vt:lpstr>
      <vt:lpstr>Code example</vt:lpstr>
      <vt:lpstr>Code example</vt:lpstr>
      <vt:lpstr>It gets ugly</vt:lpstr>
      <vt:lpstr>Initial build system</vt:lpstr>
      <vt:lpstr>Handling in the concentrator unit (Linux)</vt:lpstr>
      <vt:lpstr>Board info class</vt:lpstr>
      <vt:lpstr>Build system after a few years</vt:lpstr>
      <vt:lpstr>Fresh start with Cortex targets</vt:lpstr>
      <vt:lpstr>An I2C example</vt:lpstr>
      <vt:lpstr>Dependency Injection</vt:lpstr>
      <vt:lpstr>Dependency Inversion </vt:lpstr>
      <vt:lpstr>Dependency inserted code</vt:lpstr>
      <vt:lpstr>Dependency Inverted code</vt:lpstr>
      <vt:lpstr>Tying it all together</vt:lpstr>
      <vt:lpstr>Adding some #define into paradise</vt:lpstr>
      <vt:lpstr>main_common.h</vt:lpstr>
      <vt:lpstr>More main_common.h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Tore Martin Hagen</dc:creator>
  <cp:lastModifiedBy>Tore Martin Hagen</cp:lastModifiedBy>
  <cp:revision>130</cp:revision>
  <dcterms:created xsi:type="dcterms:W3CDTF">2008-05-28T02:19:37Z</dcterms:created>
  <dcterms:modified xsi:type="dcterms:W3CDTF">2014-04-03T05:49:04Z</dcterms:modified>
</cp:coreProperties>
</file>