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9" r:id="rId3"/>
    <p:sldId id="258" r:id="rId4"/>
    <p:sldId id="257" r:id="rId5"/>
    <p:sldId id="260" r:id="rId6"/>
    <p:sldId id="261" r:id="rId7"/>
    <p:sldId id="264" r:id="rId8"/>
    <p:sldId id="263" r:id="rId9"/>
    <p:sldId id="266" r:id="rId10"/>
    <p:sldId id="267"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5" autoAdjust="0"/>
    <p:restoredTop sz="66443" autoAdjust="0"/>
  </p:normalViewPr>
  <p:slideViewPr>
    <p:cSldViewPr snapToGrid="0">
      <p:cViewPr varScale="1">
        <p:scale>
          <a:sx n="53" d="100"/>
          <a:sy n="53" d="100"/>
        </p:scale>
        <p:origin x="17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A4793-83F6-44F3-81D1-5B1D41ADBC0A}" type="datetimeFigureOut">
              <a:rPr lang="en-IE" smtClean="0"/>
              <a:t>14/04/2014</a:t>
            </a:fld>
            <a:endParaRPr lang="en-I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FE064-B6B7-48EB-91AA-F222A463068E}" type="slidenum">
              <a:rPr lang="en-IE" smtClean="0"/>
              <a:t>‹#›</a:t>
            </a:fld>
            <a:endParaRPr lang="en-IE"/>
          </a:p>
        </p:txBody>
      </p:sp>
    </p:spTree>
    <p:extLst>
      <p:ext uri="{BB962C8B-B14F-4D97-AF65-F5344CB8AC3E}">
        <p14:creationId xmlns:p14="http://schemas.microsoft.com/office/powerpoint/2010/main" val="2642709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1</a:t>
            </a:fld>
            <a:endParaRPr lang="en-IE"/>
          </a:p>
        </p:txBody>
      </p:sp>
    </p:spTree>
    <p:extLst>
      <p:ext uri="{BB962C8B-B14F-4D97-AF65-F5344CB8AC3E}">
        <p14:creationId xmlns:p14="http://schemas.microsoft.com/office/powerpoint/2010/main" val="213420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err="1" smtClean="0"/>
              <a:t>This</a:t>
            </a:r>
            <a:r>
              <a:rPr lang="sv-SE" baseline="0" dirty="0" smtClean="0"/>
              <a:t> is a standard </a:t>
            </a:r>
            <a:r>
              <a:rPr lang="sv-SE" baseline="0" dirty="0" err="1" smtClean="0"/>
              <a:t>example</a:t>
            </a:r>
            <a:r>
              <a:rPr lang="sv-SE" baseline="0" dirty="0" smtClean="0"/>
              <a:t> </a:t>
            </a:r>
            <a:r>
              <a:rPr lang="en-IE" baseline="0" dirty="0" smtClean="0"/>
              <a:t>of a static method. We can only test </a:t>
            </a:r>
            <a:r>
              <a:rPr lang="en-IE" baseline="0" dirty="0" err="1" smtClean="0"/>
              <a:t>LunchManager</a:t>
            </a:r>
            <a:r>
              <a:rPr lang="en-IE" baseline="0" dirty="0" smtClean="0"/>
              <a:t> with the time that </a:t>
            </a:r>
            <a:r>
              <a:rPr lang="en-IE" baseline="0" dirty="0" err="1" smtClean="0"/>
              <a:t>GetNow</a:t>
            </a:r>
            <a:r>
              <a:rPr lang="en-IE" baseline="0" dirty="0" smtClean="0"/>
              <a:t>() returns. We may have to wait for next day to get a time where </a:t>
            </a:r>
            <a:r>
              <a:rPr lang="en-IE" baseline="0" dirty="0" err="1" smtClean="0"/>
              <a:t>IsLunchtime</a:t>
            </a:r>
            <a:r>
              <a:rPr lang="en-IE" baseline="0" dirty="0" smtClean="0"/>
              <a:t>() returns true.</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3</a:t>
            </a:fld>
            <a:endParaRPr lang="en-IE"/>
          </a:p>
        </p:txBody>
      </p:sp>
    </p:spTree>
    <p:extLst>
      <p:ext uri="{BB962C8B-B14F-4D97-AF65-F5344CB8AC3E}">
        <p14:creationId xmlns:p14="http://schemas.microsoft.com/office/powerpoint/2010/main" val="561741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To allow mocking of the static </a:t>
            </a:r>
            <a:r>
              <a:rPr lang="en-IE" dirty="0" err="1" smtClean="0"/>
              <a:t>GetNow</a:t>
            </a:r>
            <a:r>
              <a:rPr lang="en-IE" dirty="0" smtClean="0"/>
              <a:t>() we introduce a </a:t>
            </a:r>
            <a:r>
              <a:rPr lang="en-IE" dirty="0" err="1" smtClean="0"/>
              <a:t>Time</a:t>
            </a:r>
            <a:r>
              <a:rPr lang="en-IE" baseline="0" dirty="0" err="1" smtClean="0"/>
              <a:t>Provider</a:t>
            </a:r>
            <a:r>
              <a:rPr lang="en-IE" baseline="0" dirty="0" smtClean="0"/>
              <a:t> with its interface. The interface makes mocking possible. Now we can unit-test </a:t>
            </a:r>
            <a:r>
              <a:rPr lang="en-IE" baseline="0" dirty="0" err="1" smtClean="0"/>
              <a:t>LunchManager</a:t>
            </a:r>
            <a:r>
              <a:rPr lang="en-IE" baseline="0" dirty="0" smtClean="0"/>
              <a:t>.</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4</a:t>
            </a:fld>
            <a:endParaRPr lang="en-IE"/>
          </a:p>
        </p:txBody>
      </p:sp>
    </p:spTree>
    <p:extLst>
      <p:ext uri="{BB962C8B-B14F-4D97-AF65-F5344CB8AC3E}">
        <p14:creationId xmlns:p14="http://schemas.microsoft.com/office/powerpoint/2010/main" val="1627402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And now for a more complex example. The Manager class</a:t>
            </a:r>
            <a:r>
              <a:rPr lang="en-IE" baseline="0" dirty="0" smtClean="0"/>
              <a:t> is in a network enabled library. </a:t>
            </a:r>
            <a:r>
              <a:rPr lang="en-IE" baseline="0" dirty="0" err="1" smtClean="0"/>
              <a:t>GetVMs</a:t>
            </a:r>
            <a:r>
              <a:rPr lang="en-IE" baseline="0" dirty="0" smtClean="0"/>
              <a:t>() connects to a virtualization system and returns VM objects. The VM objects have a </a:t>
            </a:r>
            <a:r>
              <a:rPr lang="en-IE" baseline="0" dirty="0" err="1" smtClean="0"/>
              <a:t>GetName</a:t>
            </a:r>
            <a:r>
              <a:rPr lang="en-IE" baseline="0" dirty="0" smtClean="0"/>
              <a:t>() method which also connects to the virtualization system. We want to mock out these classes to avoid network traffic. But these classes have no interfaces. They may even be declared final/sealed and the VM class may have a non-public constructor.</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5</a:t>
            </a:fld>
            <a:endParaRPr lang="en-IE"/>
          </a:p>
        </p:txBody>
      </p:sp>
    </p:spTree>
    <p:extLst>
      <p:ext uri="{BB962C8B-B14F-4D97-AF65-F5344CB8AC3E}">
        <p14:creationId xmlns:p14="http://schemas.microsoft.com/office/powerpoint/2010/main" val="1355136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So we create these proxy</a:t>
            </a:r>
            <a:r>
              <a:rPr lang="en-IE" baseline="0" dirty="0" smtClean="0"/>
              <a:t> classes for the Manager and VM classes and introduce interfaces. </a:t>
            </a:r>
          </a:p>
          <a:p>
            <a:r>
              <a:rPr lang="en-IE" baseline="0" dirty="0" smtClean="0"/>
              <a:t>This quickly gets out of hand. There is a performance penalty in the production code, but more importantly, there is a penalty in maintenance of these proxy classes and interfaces.</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6</a:t>
            </a:fld>
            <a:endParaRPr lang="en-IE"/>
          </a:p>
        </p:txBody>
      </p:sp>
    </p:spTree>
    <p:extLst>
      <p:ext uri="{BB962C8B-B14F-4D97-AF65-F5344CB8AC3E}">
        <p14:creationId xmlns:p14="http://schemas.microsoft.com/office/powerpoint/2010/main" val="1675641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Demo in folder </a:t>
            </a:r>
            <a:r>
              <a:rPr lang="en-IE" dirty="0" err="1" smtClean="0"/>
              <a:t>FakesExample</a:t>
            </a:r>
            <a:r>
              <a:rPr lang="en-IE" dirty="0" smtClean="0"/>
              <a:t>.</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9</a:t>
            </a:fld>
            <a:endParaRPr lang="en-IE"/>
          </a:p>
        </p:txBody>
      </p:sp>
    </p:spTree>
    <p:extLst>
      <p:ext uri="{BB962C8B-B14F-4D97-AF65-F5344CB8AC3E}">
        <p14:creationId xmlns:p14="http://schemas.microsoft.com/office/powerpoint/2010/main" val="2279731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Demo in folder </a:t>
            </a:r>
            <a:r>
              <a:rPr lang="en-IE" dirty="0" err="1" smtClean="0"/>
              <a:t>PowerMockExample</a:t>
            </a:r>
            <a:r>
              <a:rPr lang="en-IE" dirty="0" smtClean="0"/>
              <a:t>.</a:t>
            </a:r>
            <a:endParaRPr lang="en-IE" dirty="0"/>
          </a:p>
        </p:txBody>
      </p:sp>
      <p:sp>
        <p:nvSpPr>
          <p:cNvPr id="4" name="Slide Number Placeholder 3"/>
          <p:cNvSpPr>
            <a:spLocks noGrp="1"/>
          </p:cNvSpPr>
          <p:nvPr>
            <p:ph type="sldNum" sz="quarter" idx="10"/>
          </p:nvPr>
        </p:nvSpPr>
        <p:spPr/>
        <p:txBody>
          <a:bodyPr/>
          <a:lstStyle/>
          <a:p>
            <a:fld id="{DD3FE064-B6B7-48EB-91AA-F222A463068E}" type="slidenum">
              <a:rPr lang="en-IE" smtClean="0"/>
              <a:t>10</a:t>
            </a:fld>
            <a:endParaRPr lang="en-IE"/>
          </a:p>
        </p:txBody>
      </p:sp>
    </p:spTree>
    <p:extLst>
      <p:ext uri="{BB962C8B-B14F-4D97-AF65-F5344CB8AC3E}">
        <p14:creationId xmlns:p14="http://schemas.microsoft.com/office/powerpoint/2010/main" val="3126266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 list in Wikipedia is very</a:t>
            </a:r>
            <a:r>
              <a:rPr lang="en-IE" baseline="0" dirty="0" smtClean="0"/>
              <a:t> useful and shows test frameworks for many </a:t>
            </a:r>
            <a:r>
              <a:rPr lang="en-IE" baseline="0" smtClean="0"/>
              <a:t>different purposes.</a:t>
            </a:r>
            <a:endParaRPr lang="en-IE"/>
          </a:p>
        </p:txBody>
      </p:sp>
      <p:sp>
        <p:nvSpPr>
          <p:cNvPr id="4" name="Slide Number Placeholder 3"/>
          <p:cNvSpPr>
            <a:spLocks noGrp="1"/>
          </p:cNvSpPr>
          <p:nvPr>
            <p:ph type="sldNum" sz="quarter" idx="10"/>
          </p:nvPr>
        </p:nvSpPr>
        <p:spPr/>
        <p:txBody>
          <a:bodyPr/>
          <a:lstStyle/>
          <a:p>
            <a:fld id="{DD3FE064-B6B7-48EB-91AA-F222A463068E}" type="slidenum">
              <a:rPr lang="en-IE" smtClean="0"/>
              <a:t>11</a:t>
            </a:fld>
            <a:endParaRPr lang="en-IE"/>
          </a:p>
        </p:txBody>
      </p:sp>
    </p:spTree>
    <p:extLst>
      <p:ext uri="{BB962C8B-B14F-4D97-AF65-F5344CB8AC3E}">
        <p14:creationId xmlns:p14="http://schemas.microsoft.com/office/powerpoint/2010/main" val="70706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892063-5DE6-4FD1-AD6E-3F49C70BABD3}" type="datetimeFigureOut">
              <a:rPr lang="en-IE" smtClean="0"/>
              <a:t>14/04/2014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169949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892063-5DE6-4FD1-AD6E-3F49C70BABD3}" type="datetimeFigureOut">
              <a:rPr lang="en-IE" smtClean="0"/>
              <a:t>14/04/2014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26272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892063-5DE6-4FD1-AD6E-3F49C70BABD3}" type="datetimeFigureOut">
              <a:rPr lang="en-IE" smtClean="0"/>
              <a:t>14/04/2014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296373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892063-5DE6-4FD1-AD6E-3F49C70BABD3}" type="datetimeFigureOut">
              <a:rPr lang="en-IE" smtClean="0"/>
              <a:t>14/04/2014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311315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892063-5DE6-4FD1-AD6E-3F49C70BABD3}" type="datetimeFigureOut">
              <a:rPr lang="en-IE" smtClean="0"/>
              <a:t>14/04/2014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129689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892063-5DE6-4FD1-AD6E-3F49C70BABD3}" type="datetimeFigureOut">
              <a:rPr lang="en-IE" smtClean="0"/>
              <a:t>14/04/2014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409995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892063-5DE6-4FD1-AD6E-3F49C70BABD3}" type="datetimeFigureOut">
              <a:rPr lang="en-IE" smtClean="0"/>
              <a:t>14/04/2014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302940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892063-5DE6-4FD1-AD6E-3F49C70BABD3}" type="datetimeFigureOut">
              <a:rPr lang="en-IE" smtClean="0"/>
              <a:t>14/04/2014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283643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92063-5DE6-4FD1-AD6E-3F49C70BABD3}" type="datetimeFigureOut">
              <a:rPr lang="en-IE" smtClean="0"/>
              <a:t>14/04/2014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91588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92063-5DE6-4FD1-AD6E-3F49C70BABD3}" type="datetimeFigureOut">
              <a:rPr lang="en-IE" smtClean="0"/>
              <a:t>14/04/2014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3580275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92063-5DE6-4FD1-AD6E-3F49C70BABD3}" type="datetimeFigureOut">
              <a:rPr lang="en-IE" smtClean="0"/>
              <a:t>14/04/2014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86D064F-B916-422C-9F6E-3D2C2370A82D}" type="slidenum">
              <a:rPr lang="en-IE" smtClean="0"/>
              <a:t>‹#›</a:t>
            </a:fld>
            <a:endParaRPr lang="en-IE"/>
          </a:p>
        </p:txBody>
      </p:sp>
    </p:spTree>
    <p:extLst>
      <p:ext uri="{BB962C8B-B14F-4D97-AF65-F5344CB8AC3E}">
        <p14:creationId xmlns:p14="http://schemas.microsoft.com/office/powerpoint/2010/main" val="406719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92063-5DE6-4FD1-AD6E-3F49C70BABD3}" type="datetimeFigureOut">
              <a:rPr lang="en-IE" smtClean="0"/>
              <a:t>14/04/2014</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D064F-B916-422C-9F6E-3D2C2370A82D}" type="slidenum">
              <a:rPr lang="en-IE" smtClean="0"/>
              <a:t>‹#›</a:t>
            </a:fld>
            <a:endParaRPr lang="en-IE"/>
          </a:p>
        </p:txBody>
      </p:sp>
    </p:spTree>
    <p:extLst>
      <p:ext uri="{BB962C8B-B14F-4D97-AF65-F5344CB8AC3E}">
        <p14:creationId xmlns:p14="http://schemas.microsoft.com/office/powerpoint/2010/main" val="2453407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en.wikipedia.org/wiki/List_of_unit_testing_frameworks" TargetMode="External"/><Relationship Id="rId3" Type="http://schemas.openxmlformats.org/officeDocument/2006/relationships/hyperlink" Target="http://msdn.microsoft.com/en-us/library/hh549175.aspx" TargetMode="External"/><Relationship Id="rId7" Type="http://schemas.openxmlformats.org/officeDocument/2006/relationships/hyperlink" Target="http://code.google.com/p/jmocki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code.google.com/p/powermock/" TargetMode="External"/><Relationship Id="rId5" Type="http://schemas.openxmlformats.org/officeDocument/2006/relationships/hyperlink" Target="http://code.google.com/p/mockito/" TargetMode="External"/><Relationship Id="rId4" Type="http://schemas.openxmlformats.org/officeDocument/2006/relationships/hyperlink" Target="http://www.typemock.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873500"/>
          </a:xfrm>
        </p:spPr>
        <p:txBody>
          <a:bodyPr/>
          <a:lstStyle/>
          <a:p>
            <a:r>
              <a:rPr lang="en-IE" b="1" dirty="0" smtClean="0">
                <a:effectLst/>
              </a:rPr>
              <a:t>Unit Testing </a:t>
            </a:r>
            <a:br>
              <a:rPr lang="en-IE" b="1" dirty="0" smtClean="0">
                <a:effectLst/>
              </a:rPr>
            </a:br>
            <a:r>
              <a:rPr lang="en-IE" sz="4800" b="1" dirty="0" smtClean="0">
                <a:effectLst/>
              </a:rPr>
              <a:t>Beyond Mock Objects</a:t>
            </a:r>
            <a:endParaRPr lang="en-IE" dirty="0"/>
          </a:p>
        </p:txBody>
      </p:sp>
      <p:sp>
        <p:nvSpPr>
          <p:cNvPr id="3" name="Subtitle 2"/>
          <p:cNvSpPr>
            <a:spLocks noGrp="1"/>
          </p:cNvSpPr>
          <p:nvPr>
            <p:ph type="subTitle" idx="1"/>
          </p:nvPr>
        </p:nvSpPr>
        <p:spPr/>
        <p:txBody>
          <a:bodyPr>
            <a:normAutofit/>
          </a:bodyPr>
          <a:lstStyle/>
          <a:p>
            <a:r>
              <a:rPr lang="en-IE" dirty="0" smtClean="0"/>
              <a:t>Sven Rosvall</a:t>
            </a:r>
          </a:p>
          <a:p>
            <a:r>
              <a:rPr lang="en-IE" dirty="0" smtClean="0"/>
              <a:t>sven@rosvall.ie</a:t>
            </a:r>
          </a:p>
        </p:txBody>
      </p:sp>
      <p:sp>
        <p:nvSpPr>
          <p:cNvPr id="4" name="Rectangle 3"/>
          <p:cNvSpPr/>
          <p:nvPr/>
        </p:nvSpPr>
        <p:spPr>
          <a:xfrm>
            <a:off x="3946358" y="6051884"/>
            <a:ext cx="1251283" cy="369332"/>
          </a:xfrm>
          <a:prstGeom prst="rect">
            <a:avLst/>
          </a:prstGeom>
        </p:spPr>
        <p:txBody>
          <a:bodyPr wrap="square">
            <a:spAutoFit/>
          </a:bodyPr>
          <a:lstStyle/>
          <a:p>
            <a:r>
              <a:rPr lang="en-IE" dirty="0"/>
              <a:t>ACCU 2014</a:t>
            </a:r>
          </a:p>
        </p:txBody>
      </p:sp>
    </p:spTree>
    <p:extLst>
      <p:ext uri="{BB962C8B-B14F-4D97-AF65-F5344CB8AC3E}">
        <p14:creationId xmlns:p14="http://schemas.microsoft.com/office/powerpoint/2010/main" val="2777482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PowerMock</a:t>
            </a:r>
            <a:endParaRPr lang="en-IE" dirty="0"/>
          </a:p>
        </p:txBody>
      </p:sp>
      <p:sp>
        <p:nvSpPr>
          <p:cNvPr id="3" name="Content Placeholder 2"/>
          <p:cNvSpPr>
            <a:spLocks noGrp="1"/>
          </p:cNvSpPr>
          <p:nvPr>
            <p:ph idx="1"/>
          </p:nvPr>
        </p:nvSpPr>
        <p:spPr/>
        <p:txBody>
          <a:bodyPr/>
          <a:lstStyle/>
          <a:p>
            <a:pPr marL="0" indent="0">
              <a:buNone/>
            </a:pPr>
            <a:r>
              <a:rPr lang="en-IE" dirty="0" smtClean="0"/>
              <a:t>Java Framework</a:t>
            </a:r>
          </a:p>
          <a:p>
            <a:pPr marL="0" indent="0">
              <a:buNone/>
            </a:pPr>
            <a:r>
              <a:rPr lang="en-IE" dirty="0" smtClean="0"/>
              <a:t>Extensions to </a:t>
            </a:r>
            <a:r>
              <a:rPr lang="en-IE" dirty="0" err="1" smtClean="0"/>
              <a:t>EasyMock</a:t>
            </a:r>
            <a:r>
              <a:rPr lang="en-IE" dirty="0" smtClean="0"/>
              <a:t> and </a:t>
            </a:r>
            <a:r>
              <a:rPr lang="en-IE" dirty="0" err="1" smtClean="0"/>
              <a:t>Mockito</a:t>
            </a:r>
            <a:r>
              <a:rPr lang="en-IE" dirty="0" smtClean="0"/>
              <a:t>.</a:t>
            </a:r>
          </a:p>
          <a:p>
            <a:pPr marL="0" indent="0">
              <a:buNone/>
            </a:pPr>
            <a:r>
              <a:rPr lang="en-IE" dirty="0" smtClean="0"/>
              <a:t>Uses custom class loader and </a:t>
            </a:r>
            <a:r>
              <a:rPr lang="en-IE" dirty="0" err="1" smtClean="0"/>
              <a:t>bytecode</a:t>
            </a:r>
            <a:r>
              <a:rPr lang="en-IE" dirty="0" smtClean="0"/>
              <a:t> instrumentation.</a:t>
            </a:r>
            <a:endParaRPr lang="en-IE" dirty="0"/>
          </a:p>
        </p:txBody>
      </p:sp>
    </p:spTree>
    <p:extLst>
      <p:ext uri="{BB962C8B-B14F-4D97-AF65-F5344CB8AC3E}">
        <p14:creationId xmlns:p14="http://schemas.microsoft.com/office/powerpoint/2010/main" val="408845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References</a:t>
            </a:r>
            <a:endParaRPr lang="en-IE" dirty="0"/>
          </a:p>
        </p:txBody>
      </p:sp>
      <p:sp>
        <p:nvSpPr>
          <p:cNvPr id="3" name="Content Placeholder 2"/>
          <p:cNvSpPr>
            <a:spLocks noGrp="1"/>
          </p:cNvSpPr>
          <p:nvPr>
            <p:ph idx="1"/>
          </p:nvPr>
        </p:nvSpPr>
        <p:spPr/>
        <p:txBody>
          <a:bodyPr>
            <a:normAutofit lnSpcReduction="10000"/>
          </a:bodyPr>
          <a:lstStyle/>
          <a:p>
            <a:pPr marL="0" lvl="1" indent="0">
              <a:spcBef>
                <a:spcPts val="1000"/>
              </a:spcBef>
              <a:buNone/>
            </a:pPr>
            <a:r>
              <a:rPr lang="en-IE" sz="2800" dirty="0" err="1" smtClean="0"/>
              <a:t>.Net</a:t>
            </a:r>
            <a:endParaRPr lang="en-IE" sz="2800" dirty="0" smtClean="0"/>
          </a:p>
          <a:p>
            <a:pPr marL="228600" lvl="1">
              <a:spcBef>
                <a:spcPts val="1000"/>
              </a:spcBef>
            </a:pPr>
            <a:r>
              <a:rPr lang="en-IE" sz="2000" dirty="0" smtClean="0"/>
              <a:t>Microsoft Fakes: </a:t>
            </a:r>
            <a:r>
              <a:rPr lang="en-US" sz="2000" dirty="0">
                <a:hlinkClick r:id="rId3"/>
              </a:rPr>
              <a:t>http://</a:t>
            </a:r>
            <a:r>
              <a:rPr lang="en-US" sz="2000" dirty="0" smtClean="0">
                <a:hlinkClick r:id="rId3"/>
              </a:rPr>
              <a:t>msdn.microsoft.com/en-us/library/hh549175.aspx</a:t>
            </a:r>
            <a:endParaRPr lang="en-US" sz="2000" dirty="0" smtClean="0"/>
          </a:p>
          <a:p>
            <a:pPr marL="228600" lvl="1">
              <a:spcBef>
                <a:spcPts val="1000"/>
              </a:spcBef>
            </a:pPr>
            <a:r>
              <a:rPr lang="en-US" sz="2000" dirty="0" err="1" smtClean="0"/>
              <a:t>Typemock</a:t>
            </a:r>
            <a:r>
              <a:rPr lang="en-US" sz="2000" dirty="0" smtClean="0"/>
              <a:t>: </a:t>
            </a:r>
            <a:r>
              <a:rPr lang="en-IE" sz="2000" dirty="0">
                <a:hlinkClick r:id="rId4"/>
              </a:rPr>
              <a:t>http://www.typemock.com/</a:t>
            </a:r>
            <a:endParaRPr lang="en-IE" sz="2000" dirty="0"/>
          </a:p>
          <a:p>
            <a:pPr marL="228600" lvl="1">
              <a:spcBef>
                <a:spcPts val="1000"/>
              </a:spcBef>
            </a:pPr>
            <a:endParaRPr lang="en-US" sz="2000" dirty="0" smtClean="0"/>
          </a:p>
          <a:p>
            <a:pPr marL="0" lvl="1" indent="0">
              <a:spcBef>
                <a:spcPts val="1000"/>
              </a:spcBef>
              <a:buNone/>
            </a:pPr>
            <a:r>
              <a:rPr lang="en-US" sz="2800" dirty="0" smtClean="0"/>
              <a:t>Java</a:t>
            </a:r>
            <a:endParaRPr lang="en-US" sz="2800" dirty="0"/>
          </a:p>
          <a:p>
            <a:r>
              <a:rPr lang="en-IE" sz="2000" dirty="0" err="1" smtClean="0"/>
              <a:t>Mockito</a:t>
            </a:r>
            <a:r>
              <a:rPr lang="en-IE" sz="2000" dirty="0" smtClean="0"/>
              <a:t>: </a:t>
            </a:r>
            <a:r>
              <a:rPr lang="en-IE" sz="2000" dirty="0">
                <a:hlinkClick r:id="rId5"/>
              </a:rPr>
              <a:t>http://code.google.com/p/mockito/</a:t>
            </a:r>
            <a:endParaRPr lang="en-IE" sz="2000" dirty="0"/>
          </a:p>
          <a:p>
            <a:r>
              <a:rPr lang="en-IE" sz="2000" dirty="0" err="1" smtClean="0"/>
              <a:t>PowerMock</a:t>
            </a:r>
            <a:r>
              <a:rPr lang="en-IE" sz="2000" dirty="0" smtClean="0"/>
              <a:t>: </a:t>
            </a:r>
            <a:r>
              <a:rPr lang="en-IE" sz="2000" dirty="0">
                <a:hlinkClick r:id="rId6"/>
              </a:rPr>
              <a:t>http://code.google.com/p/powermock</a:t>
            </a:r>
            <a:r>
              <a:rPr lang="en-IE" sz="2000" dirty="0" smtClean="0">
                <a:hlinkClick r:id="rId6"/>
              </a:rPr>
              <a:t>/</a:t>
            </a:r>
            <a:endParaRPr lang="en-IE" sz="2000" dirty="0" smtClean="0"/>
          </a:p>
          <a:p>
            <a:r>
              <a:rPr lang="en-IE" sz="2000" dirty="0" err="1" smtClean="0"/>
              <a:t>JMockit</a:t>
            </a:r>
            <a:r>
              <a:rPr lang="en-IE" sz="2000" dirty="0" smtClean="0"/>
              <a:t>: </a:t>
            </a:r>
            <a:r>
              <a:rPr lang="en-IE" sz="2000" dirty="0" smtClean="0">
                <a:hlinkClick r:id="rId7"/>
              </a:rPr>
              <a:t>http</a:t>
            </a:r>
            <a:r>
              <a:rPr lang="en-IE" sz="2000" dirty="0">
                <a:hlinkClick r:id="rId7"/>
              </a:rPr>
              <a:t>://code.google.com/p/jmockit/</a:t>
            </a:r>
            <a:endParaRPr lang="en-IE" sz="2000" dirty="0"/>
          </a:p>
          <a:p>
            <a:endParaRPr lang="en-IE" sz="2000" dirty="0"/>
          </a:p>
          <a:p>
            <a:pPr marL="0" lvl="1" indent="0">
              <a:spcBef>
                <a:spcPts val="1000"/>
              </a:spcBef>
              <a:buNone/>
            </a:pPr>
            <a:r>
              <a:rPr lang="en-IE" sz="2000" dirty="0">
                <a:hlinkClick r:id="rId8"/>
              </a:rPr>
              <a:t>http://en.wikipedia.org/wiki/List_of_unit_testing_frameworks</a:t>
            </a:r>
            <a:r>
              <a:rPr lang="en-IE" sz="2000" dirty="0"/>
              <a:t> </a:t>
            </a:r>
          </a:p>
        </p:txBody>
      </p:sp>
    </p:spTree>
    <p:extLst>
      <p:ext uri="{BB962C8B-B14F-4D97-AF65-F5344CB8AC3E}">
        <p14:creationId xmlns:p14="http://schemas.microsoft.com/office/powerpoint/2010/main" val="3143850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Agenda</a:t>
            </a:r>
            <a:endParaRPr lang="en-IE" dirty="0"/>
          </a:p>
        </p:txBody>
      </p:sp>
      <p:sp>
        <p:nvSpPr>
          <p:cNvPr id="3" name="Content Placeholder 2"/>
          <p:cNvSpPr>
            <a:spLocks noGrp="1"/>
          </p:cNvSpPr>
          <p:nvPr>
            <p:ph idx="1"/>
          </p:nvPr>
        </p:nvSpPr>
        <p:spPr/>
        <p:txBody>
          <a:bodyPr/>
          <a:lstStyle/>
          <a:p>
            <a:pPr fontAlgn="ctr"/>
            <a:r>
              <a:rPr lang="en-IE" dirty="0" smtClean="0"/>
              <a:t>Traditional </a:t>
            </a:r>
            <a:r>
              <a:rPr lang="en-IE" dirty="0"/>
              <a:t>unit testing and mocking. </a:t>
            </a:r>
            <a:endParaRPr lang="en-IE" dirty="0" smtClean="0"/>
          </a:p>
          <a:p>
            <a:pPr lvl="1" fontAlgn="ctr"/>
            <a:r>
              <a:rPr lang="en-IE" dirty="0" smtClean="0"/>
              <a:t>Design </a:t>
            </a:r>
            <a:r>
              <a:rPr lang="en-IE" dirty="0"/>
              <a:t>to interfaces. </a:t>
            </a:r>
            <a:endParaRPr lang="en-IE" dirty="0" smtClean="0"/>
          </a:p>
          <a:p>
            <a:pPr fontAlgn="ctr"/>
            <a:r>
              <a:rPr lang="en-IE" dirty="0" smtClean="0"/>
              <a:t>3rd </a:t>
            </a:r>
            <a:r>
              <a:rPr lang="en-IE" dirty="0"/>
              <a:t>party libraries </a:t>
            </a:r>
            <a:r>
              <a:rPr lang="en-IE" dirty="0" smtClean="0"/>
              <a:t>without interfaces</a:t>
            </a:r>
            <a:r>
              <a:rPr lang="en-IE" dirty="0"/>
              <a:t>? </a:t>
            </a:r>
            <a:endParaRPr lang="en-IE" dirty="0" smtClean="0"/>
          </a:p>
          <a:p>
            <a:pPr lvl="1" fontAlgn="ctr"/>
            <a:r>
              <a:rPr lang="en-IE" dirty="0" smtClean="0"/>
              <a:t>Use </a:t>
            </a:r>
            <a:r>
              <a:rPr lang="en-IE" dirty="0" err="1" smtClean="0"/>
              <a:t>mockable</a:t>
            </a:r>
            <a:r>
              <a:rPr lang="en-IE" dirty="0" smtClean="0"/>
              <a:t> </a:t>
            </a:r>
            <a:r>
              <a:rPr lang="en-IE" dirty="0"/>
              <a:t>wrappers, for example </a:t>
            </a:r>
            <a:r>
              <a:rPr lang="en-IE" dirty="0" err="1"/>
              <a:t>TimeProvider</a:t>
            </a:r>
            <a:r>
              <a:rPr lang="en-IE" dirty="0"/>
              <a:t>.</a:t>
            </a:r>
          </a:p>
          <a:p>
            <a:pPr lvl="1" fontAlgn="ctr"/>
            <a:r>
              <a:rPr lang="en-IE" dirty="0"/>
              <a:t>My own example where 3rd party library returns objects with no public constructors</a:t>
            </a:r>
            <a:r>
              <a:rPr lang="en-IE" dirty="0" smtClean="0"/>
              <a:t>.</a:t>
            </a:r>
          </a:p>
          <a:p>
            <a:pPr fontAlgn="ctr"/>
            <a:r>
              <a:rPr lang="en-IE" dirty="0" smtClean="0"/>
              <a:t>New generation mocking frameworks</a:t>
            </a:r>
          </a:p>
        </p:txBody>
      </p:sp>
    </p:spTree>
    <p:extLst>
      <p:ext uri="{BB962C8B-B14F-4D97-AF65-F5344CB8AC3E}">
        <p14:creationId xmlns:p14="http://schemas.microsoft.com/office/powerpoint/2010/main" val="2828221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Example: Get current time</a:t>
            </a:r>
          </a:p>
        </p:txBody>
      </p:sp>
      <p:pic>
        <p:nvPicPr>
          <p:cNvPr id="3" name="Picture 2"/>
          <p:cNvPicPr>
            <a:picLocks noChangeAspect="1"/>
          </p:cNvPicPr>
          <p:nvPr/>
        </p:nvPicPr>
        <p:blipFill>
          <a:blip r:embed="rId3"/>
          <a:stretch>
            <a:fillRect/>
          </a:stretch>
        </p:blipFill>
        <p:spPr>
          <a:xfrm>
            <a:off x="623429" y="2952749"/>
            <a:ext cx="7716859" cy="1330493"/>
          </a:xfrm>
          <a:prstGeom prst="rect">
            <a:avLst/>
          </a:prstGeom>
        </p:spPr>
      </p:pic>
    </p:spTree>
    <p:extLst>
      <p:ext uri="{BB962C8B-B14F-4D97-AF65-F5344CB8AC3E}">
        <p14:creationId xmlns:p14="http://schemas.microsoft.com/office/powerpoint/2010/main" val="2511311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 Get current time</a:t>
            </a:r>
            <a:endParaRPr lang="en-IE" dirty="0"/>
          </a:p>
        </p:txBody>
      </p:sp>
      <p:pic>
        <p:nvPicPr>
          <p:cNvPr id="5" name="Picture 4"/>
          <p:cNvPicPr>
            <a:picLocks noChangeAspect="1"/>
          </p:cNvPicPr>
          <p:nvPr/>
        </p:nvPicPr>
        <p:blipFill>
          <a:blip r:embed="rId3"/>
          <a:stretch>
            <a:fillRect/>
          </a:stretch>
        </p:blipFill>
        <p:spPr>
          <a:xfrm>
            <a:off x="360947" y="2428874"/>
            <a:ext cx="8547436" cy="2564231"/>
          </a:xfrm>
          <a:prstGeom prst="rect">
            <a:avLst/>
          </a:prstGeom>
        </p:spPr>
      </p:pic>
    </p:spTree>
    <p:extLst>
      <p:ext uri="{BB962C8B-B14F-4D97-AF65-F5344CB8AC3E}">
        <p14:creationId xmlns:p14="http://schemas.microsoft.com/office/powerpoint/2010/main" val="1890302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Example2: Manage VMs</a:t>
            </a:r>
            <a:endParaRPr lang="en-IE" dirty="0"/>
          </a:p>
        </p:txBody>
      </p:sp>
      <p:pic>
        <p:nvPicPr>
          <p:cNvPr id="3" name="Picture 2"/>
          <p:cNvPicPr>
            <a:picLocks noChangeAspect="1"/>
          </p:cNvPicPr>
          <p:nvPr/>
        </p:nvPicPr>
        <p:blipFill>
          <a:blip r:embed="rId3"/>
          <a:stretch>
            <a:fillRect/>
          </a:stretch>
        </p:blipFill>
        <p:spPr>
          <a:xfrm>
            <a:off x="-78469" y="2333625"/>
            <a:ext cx="9339077" cy="3068554"/>
          </a:xfrm>
          <a:prstGeom prst="rect">
            <a:avLst/>
          </a:prstGeom>
        </p:spPr>
      </p:pic>
    </p:spTree>
    <p:extLst>
      <p:ext uri="{BB962C8B-B14F-4D97-AF65-F5344CB8AC3E}">
        <p14:creationId xmlns:p14="http://schemas.microsoft.com/office/powerpoint/2010/main" val="1484508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Example2: Manage VMs</a:t>
            </a:r>
            <a:endParaRPr lang="en-IE" dirty="0"/>
          </a:p>
        </p:txBody>
      </p:sp>
      <p:pic>
        <p:nvPicPr>
          <p:cNvPr id="4" name="Picture 3"/>
          <p:cNvPicPr>
            <a:picLocks noChangeAspect="1"/>
          </p:cNvPicPr>
          <p:nvPr/>
        </p:nvPicPr>
        <p:blipFill>
          <a:blip r:embed="rId3"/>
          <a:stretch>
            <a:fillRect/>
          </a:stretch>
        </p:blipFill>
        <p:spPr>
          <a:xfrm>
            <a:off x="-137729" y="1631282"/>
            <a:ext cx="9430674" cy="4216066"/>
          </a:xfrm>
          <a:prstGeom prst="rect">
            <a:avLst/>
          </a:prstGeom>
        </p:spPr>
      </p:pic>
    </p:spTree>
    <p:extLst>
      <p:ext uri="{BB962C8B-B14F-4D97-AF65-F5344CB8AC3E}">
        <p14:creationId xmlns:p14="http://schemas.microsoft.com/office/powerpoint/2010/main" val="209842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Mocking Frameworks</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3561401"/>
              </p:ext>
            </p:extLst>
          </p:nvPr>
        </p:nvGraphicFramePr>
        <p:xfrm>
          <a:off x="628650" y="1921877"/>
          <a:ext cx="7886700" cy="3037840"/>
        </p:xfrm>
        <a:graphic>
          <a:graphicData uri="http://schemas.openxmlformats.org/drawingml/2006/table">
            <a:tbl>
              <a:tblPr firstRow="1" bandRow="1">
                <a:tableStyleId>{9D7B26C5-4107-4FEC-AEDC-1716B250A1EF}</a:tableStyleId>
              </a:tblPr>
              <a:tblGrid>
                <a:gridCol w="3943350"/>
                <a:gridCol w="3943350"/>
              </a:tblGrid>
              <a:tr h="370840">
                <a:tc>
                  <a:txBody>
                    <a:bodyPr/>
                    <a:lstStyle/>
                    <a:p>
                      <a:r>
                        <a:rPr lang="en-IE" dirty="0" smtClean="0"/>
                        <a:t>Traditional</a:t>
                      </a:r>
                      <a:r>
                        <a:rPr lang="en-IE" baseline="0" dirty="0" smtClean="0"/>
                        <a:t> mock frameworks</a:t>
                      </a:r>
                      <a:endParaRPr lang="en-IE" dirty="0"/>
                    </a:p>
                  </a:txBody>
                  <a:tcPr/>
                </a:tc>
                <a:tc>
                  <a:txBody>
                    <a:bodyPr/>
                    <a:lstStyle/>
                    <a:p>
                      <a:r>
                        <a:rPr lang="en-IE" dirty="0" smtClean="0"/>
                        <a:t>New mock frameworks</a:t>
                      </a:r>
                      <a:endParaRPr lang="en-IE" dirty="0"/>
                    </a:p>
                  </a:txBody>
                  <a:tcPr/>
                </a:tc>
              </a:tr>
              <a:tr h="370840">
                <a:tc>
                  <a:txBody>
                    <a:bodyPr/>
                    <a:lstStyle/>
                    <a:p>
                      <a:r>
                        <a:rPr lang="en-IE" dirty="0" smtClean="0"/>
                        <a:t>Use reflection</a:t>
                      </a:r>
                      <a:endParaRPr lang="en-IE" dirty="0"/>
                    </a:p>
                  </a:txBody>
                  <a:tcPr/>
                </a:tc>
                <a:tc>
                  <a:txBody>
                    <a:bodyPr/>
                    <a:lstStyle/>
                    <a:p>
                      <a:r>
                        <a:rPr lang="en-IE" dirty="0" smtClean="0"/>
                        <a:t>Instrument</a:t>
                      </a:r>
                      <a:r>
                        <a:rPr lang="en-IE" baseline="0" dirty="0" smtClean="0"/>
                        <a:t> byte code</a:t>
                      </a:r>
                      <a:endParaRPr lang="en-IE" dirty="0"/>
                    </a:p>
                  </a:txBody>
                  <a:tcPr/>
                </a:tc>
              </a:tr>
              <a:tr h="370840">
                <a:tc>
                  <a:txBody>
                    <a:bodyPr/>
                    <a:lstStyle/>
                    <a:p>
                      <a:r>
                        <a:rPr lang="en-IE" dirty="0" smtClean="0"/>
                        <a:t>Limited to virtual methods.</a:t>
                      </a:r>
                    </a:p>
                    <a:p>
                      <a:r>
                        <a:rPr lang="en-IE" dirty="0" smtClean="0"/>
                        <a:t>Mocked</a:t>
                      </a:r>
                      <a:r>
                        <a:rPr lang="en-IE" baseline="0" dirty="0" smtClean="0"/>
                        <a:t> classes must have interfaces or abstract classes</a:t>
                      </a:r>
                      <a:endParaRPr lang="en-IE" dirty="0" smtClean="0"/>
                    </a:p>
                  </a:txBody>
                  <a:tcPr/>
                </a:tc>
                <a:tc>
                  <a:txBody>
                    <a:bodyPr/>
                    <a:lstStyle/>
                    <a:p>
                      <a:r>
                        <a:rPr lang="en-IE" dirty="0" smtClean="0"/>
                        <a:t>Mock</a:t>
                      </a:r>
                      <a:r>
                        <a:rPr lang="en-IE" baseline="0" dirty="0" smtClean="0"/>
                        <a:t> static, final/sealed classes and static, final methods.</a:t>
                      </a:r>
                      <a:endParaRPr lang="en-IE" dirty="0"/>
                    </a:p>
                  </a:txBody>
                  <a:tcPr/>
                </a:tc>
              </a:tr>
              <a:tr h="370840">
                <a:tc>
                  <a:txBody>
                    <a:bodyPr/>
                    <a:lstStyle/>
                    <a:p>
                      <a:r>
                        <a:rPr lang="en-IE" dirty="0" smtClean="0"/>
                        <a:t>Requires good design</a:t>
                      </a:r>
                    </a:p>
                    <a:p>
                      <a:r>
                        <a:rPr lang="en-IE" dirty="0" smtClean="0"/>
                        <a:t>“programming against interfaces”</a:t>
                      </a:r>
                    </a:p>
                  </a:txBody>
                  <a:tcPr/>
                </a:tc>
                <a:tc>
                  <a:txBody>
                    <a:bodyPr/>
                    <a:lstStyle/>
                    <a:p>
                      <a:r>
                        <a:rPr lang="en-IE" dirty="0" smtClean="0"/>
                        <a:t>Mocking</a:t>
                      </a:r>
                      <a:r>
                        <a:rPr lang="en-IE" baseline="0" dirty="0" smtClean="0"/>
                        <a:t> for legacy libraries.</a:t>
                      </a:r>
                      <a:endParaRPr lang="en-IE" dirty="0"/>
                    </a:p>
                  </a:txBody>
                  <a:tcPr/>
                </a:tc>
              </a:tr>
              <a:tr h="370840">
                <a:tc>
                  <a:txBody>
                    <a:bodyPr/>
                    <a:lstStyle/>
                    <a:p>
                      <a:r>
                        <a:rPr lang="en-IE" dirty="0" err="1" smtClean="0"/>
                        <a:t>MoQ</a:t>
                      </a:r>
                      <a:r>
                        <a:rPr lang="en-IE" dirty="0" smtClean="0"/>
                        <a:t>, Rhino Mocks</a:t>
                      </a:r>
                      <a:endParaRPr lang="en-IE" dirty="0"/>
                    </a:p>
                  </a:txBody>
                  <a:tcPr/>
                </a:tc>
                <a:tc>
                  <a:txBody>
                    <a:bodyPr/>
                    <a:lstStyle/>
                    <a:p>
                      <a:r>
                        <a:rPr lang="en-IE" dirty="0" smtClean="0"/>
                        <a:t>Microsoft Fakes, </a:t>
                      </a:r>
                      <a:r>
                        <a:rPr lang="en-IE" dirty="0" err="1" smtClean="0"/>
                        <a:t>Typemock</a:t>
                      </a:r>
                      <a:r>
                        <a:rPr lang="en-IE" dirty="0" smtClean="0"/>
                        <a:t> Isolator</a:t>
                      </a:r>
                      <a:endParaRPr lang="en-IE" dirty="0"/>
                    </a:p>
                  </a:txBody>
                  <a:tcPr/>
                </a:tc>
              </a:tr>
              <a:tr h="370840">
                <a:tc>
                  <a:txBody>
                    <a:bodyPr/>
                    <a:lstStyle/>
                    <a:p>
                      <a:r>
                        <a:rPr lang="en-IE" dirty="0" err="1" smtClean="0"/>
                        <a:t>EasyMock</a:t>
                      </a:r>
                      <a:r>
                        <a:rPr lang="en-IE" smtClean="0"/>
                        <a:t>,</a:t>
                      </a:r>
                      <a:r>
                        <a:rPr lang="en-IE" baseline="0" smtClean="0"/>
                        <a:t> JMock, Mockito</a:t>
                      </a:r>
                      <a:endParaRPr lang="en-IE" dirty="0"/>
                    </a:p>
                  </a:txBody>
                  <a:tcPr/>
                </a:tc>
                <a:tc>
                  <a:txBody>
                    <a:bodyPr/>
                    <a:lstStyle/>
                    <a:p>
                      <a:r>
                        <a:rPr lang="en-IE" dirty="0" err="1" smtClean="0"/>
                        <a:t>PowerMock</a:t>
                      </a:r>
                      <a:r>
                        <a:rPr lang="en-IE" dirty="0" smtClean="0"/>
                        <a:t>, </a:t>
                      </a:r>
                      <a:r>
                        <a:rPr lang="en-IE" dirty="0" err="1" smtClean="0"/>
                        <a:t>JMockit</a:t>
                      </a:r>
                      <a:endParaRPr lang="en-IE" dirty="0"/>
                    </a:p>
                  </a:txBody>
                  <a:tcPr/>
                </a:tc>
              </a:tr>
            </a:tbl>
          </a:graphicData>
        </a:graphic>
      </p:graphicFrame>
    </p:spTree>
    <p:extLst>
      <p:ext uri="{BB962C8B-B14F-4D97-AF65-F5344CB8AC3E}">
        <p14:creationId xmlns:p14="http://schemas.microsoft.com/office/powerpoint/2010/main" val="2781223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Comparisons</a:t>
            </a:r>
            <a:endParaRPr lang="en-IE" dirty="0"/>
          </a:p>
        </p:txBody>
      </p:sp>
      <p:graphicFrame>
        <p:nvGraphicFramePr>
          <p:cNvPr id="45" name="Table 44"/>
          <p:cNvGraphicFramePr>
            <a:graphicFrameLocks noGrp="1"/>
          </p:cNvGraphicFramePr>
          <p:nvPr>
            <p:extLst>
              <p:ext uri="{D42A27DB-BD31-4B8C-83A1-F6EECF244321}">
                <p14:modId xmlns:p14="http://schemas.microsoft.com/office/powerpoint/2010/main" val="3509233295"/>
              </p:ext>
            </p:extLst>
          </p:nvPr>
        </p:nvGraphicFramePr>
        <p:xfrm>
          <a:off x="132348" y="1397000"/>
          <a:ext cx="8879306" cy="3779520"/>
        </p:xfrm>
        <a:graphic>
          <a:graphicData uri="http://schemas.openxmlformats.org/drawingml/2006/table">
            <a:tbl>
              <a:tblPr firstRow="1" bandRow="1">
                <a:tableStyleId>{5C22544A-7EE6-4342-B048-85BDC9FD1C3A}</a:tableStyleId>
              </a:tblPr>
              <a:tblGrid>
                <a:gridCol w="409073"/>
                <a:gridCol w="1299411"/>
                <a:gridCol w="830179"/>
                <a:gridCol w="818147"/>
                <a:gridCol w="1299410"/>
                <a:gridCol w="1022685"/>
                <a:gridCol w="1106905"/>
                <a:gridCol w="1150394"/>
                <a:gridCol w="943102"/>
              </a:tblGrid>
              <a:tr h="370840">
                <a:tc>
                  <a:txBody>
                    <a:bodyPr/>
                    <a:lstStyle/>
                    <a:p>
                      <a:endParaRPr lang="en-IE" dirty="0"/>
                    </a:p>
                  </a:txBody>
                  <a:tcPr/>
                </a:tc>
                <a:tc>
                  <a:txBody>
                    <a:bodyPr/>
                    <a:lstStyle/>
                    <a:p>
                      <a:endParaRPr lang="en-IE" dirty="0"/>
                    </a:p>
                  </a:txBody>
                  <a:tcPr/>
                </a:tc>
                <a:tc>
                  <a:txBody>
                    <a:bodyPr/>
                    <a:lstStyle/>
                    <a:p>
                      <a:r>
                        <a:rPr lang="en-IE" dirty="0" smtClean="0"/>
                        <a:t>Mocks</a:t>
                      </a:r>
                      <a:endParaRPr lang="en-IE" dirty="0"/>
                    </a:p>
                  </a:txBody>
                  <a:tcPr/>
                </a:tc>
                <a:tc>
                  <a:txBody>
                    <a:bodyPr/>
                    <a:lstStyle/>
                    <a:p>
                      <a:r>
                        <a:rPr lang="en-IE" dirty="0" smtClean="0"/>
                        <a:t>Constraints</a:t>
                      </a:r>
                      <a:endParaRPr lang="en-IE" dirty="0"/>
                    </a:p>
                  </a:txBody>
                  <a:tcPr/>
                </a:tc>
                <a:tc>
                  <a:txBody>
                    <a:bodyPr/>
                    <a:lstStyle/>
                    <a:p>
                      <a:r>
                        <a:rPr lang="en-IE" dirty="0" smtClean="0"/>
                        <a:t>Static &amp; Non-virtual methods</a:t>
                      </a:r>
                      <a:endParaRPr lang="en-IE" dirty="0"/>
                    </a:p>
                  </a:txBody>
                  <a:tcPr/>
                </a:tc>
                <a:tc>
                  <a:txBody>
                    <a:bodyPr/>
                    <a:lstStyle/>
                    <a:p>
                      <a:r>
                        <a:rPr lang="en-IE" dirty="0" smtClean="0"/>
                        <a:t>Constructors</a:t>
                      </a:r>
                      <a:endParaRPr lang="en-IE" dirty="0"/>
                    </a:p>
                  </a:txBody>
                  <a:tcPr/>
                </a:tc>
                <a:tc>
                  <a:txBody>
                    <a:bodyPr/>
                    <a:lstStyle/>
                    <a:p>
                      <a:r>
                        <a:rPr lang="en-IE" dirty="0" smtClean="0"/>
                        <a:t>Concrete classes</a:t>
                      </a:r>
                      <a:endParaRPr lang="en-IE" dirty="0"/>
                    </a:p>
                  </a:txBody>
                  <a:tcPr/>
                </a:tc>
                <a:tc>
                  <a:txBody>
                    <a:bodyPr/>
                    <a:lstStyle/>
                    <a:p>
                      <a:r>
                        <a:rPr lang="en-IE" dirty="0" smtClean="0"/>
                        <a:t>Sealed / Final</a:t>
                      </a:r>
                      <a:r>
                        <a:rPr lang="en-IE" baseline="0" dirty="0" smtClean="0"/>
                        <a:t> classes</a:t>
                      </a:r>
                      <a:endParaRPr lang="en-IE" dirty="0"/>
                    </a:p>
                  </a:txBody>
                  <a:tcPr/>
                </a:tc>
                <a:tc>
                  <a:txBody>
                    <a:bodyPr/>
                    <a:lstStyle/>
                    <a:p>
                      <a:r>
                        <a:rPr lang="en-IE" dirty="0" smtClean="0"/>
                        <a:t>Partial mocks</a:t>
                      </a:r>
                      <a:endParaRPr lang="en-IE" dirty="0"/>
                    </a:p>
                  </a:txBody>
                  <a:tcPr/>
                </a:tc>
              </a:tr>
              <a:tr h="370840">
                <a:tc rowSpan="3">
                  <a:txBody>
                    <a:bodyPr/>
                    <a:lstStyle/>
                    <a:p>
                      <a:pPr algn="ctr"/>
                      <a:r>
                        <a:rPr lang="en-IE" dirty="0" err="1" smtClean="0"/>
                        <a:t>.Net</a:t>
                      </a:r>
                      <a:endParaRPr lang="en-IE" dirty="0"/>
                    </a:p>
                  </a:txBody>
                  <a:tcPr vert="vert270"/>
                </a:tc>
                <a:tc>
                  <a:txBody>
                    <a:bodyPr/>
                    <a:lstStyle/>
                    <a:p>
                      <a:r>
                        <a:rPr lang="en-IE" dirty="0" err="1" smtClean="0"/>
                        <a:t>MoQ</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endParaRPr lang="en-IE" dirty="0"/>
                    </a:p>
                  </a:txBody>
                  <a:tcPr/>
                </a:tc>
                <a:tc>
                  <a:txBody>
                    <a:bodyPr/>
                    <a:lstStyle/>
                    <a:p>
                      <a:pPr algn="ctr"/>
                      <a:endParaRPr lang="en-IE"/>
                    </a:p>
                  </a:txBody>
                  <a:tcPr/>
                </a:tc>
                <a:tc>
                  <a:txBody>
                    <a:bodyPr/>
                    <a:lstStyle/>
                    <a:p>
                      <a:pPr algn="ctr"/>
                      <a:endParaRPr lang="en-IE"/>
                    </a:p>
                  </a:txBody>
                  <a:tcPr/>
                </a:tc>
                <a:tc>
                  <a:txBody>
                    <a:bodyPr/>
                    <a:lstStyle/>
                    <a:p>
                      <a:pPr algn="ctr"/>
                      <a:endParaRPr lang="en-IE"/>
                    </a:p>
                  </a:txBody>
                  <a:tcPr/>
                </a:tc>
                <a:tc>
                  <a:txBody>
                    <a:bodyPr/>
                    <a:lstStyle/>
                    <a:p>
                      <a:pPr algn="ctr"/>
                      <a:endParaRPr lang="en-IE"/>
                    </a:p>
                  </a:txBody>
                  <a:tcPr/>
                </a:tc>
              </a:tr>
              <a:tr h="370840">
                <a:tc vMerge="1">
                  <a:txBody>
                    <a:bodyPr/>
                    <a:lstStyle/>
                    <a:p>
                      <a:endParaRPr lang="en-IE"/>
                    </a:p>
                  </a:txBody>
                  <a:tcPr/>
                </a:tc>
                <a:tc>
                  <a:txBody>
                    <a:bodyPr/>
                    <a:lstStyle/>
                    <a:p>
                      <a:r>
                        <a:rPr lang="en-IE" dirty="0" err="1" smtClean="0"/>
                        <a:t>Typemock</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r>
              <a:tr h="370840">
                <a:tc vMerge="1">
                  <a:txBody>
                    <a:bodyPr/>
                    <a:lstStyle/>
                    <a:p>
                      <a:endParaRPr lang="en-IE" dirty="0"/>
                    </a:p>
                  </a:txBody>
                  <a:tcPr/>
                </a:tc>
                <a:tc>
                  <a:txBody>
                    <a:bodyPr/>
                    <a:lstStyle/>
                    <a:p>
                      <a:r>
                        <a:rPr lang="en-IE" dirty="0" smtClean="0"/>
                        <a:t>MS Fakes</a:t>
                      </a:r>
                      <a:endParaRPr lang="en-IE" dirty="0"/>
                    </a:p>
                  </a:txBody>
                  <a:tcPr/>
                </a:tc>
                <a:tc>
                  <a:txBody>
                    <a:bodyPr/>
                    <a:lstStyle/>
                    <a:p>
                      <a:pPr algn="ctr"/>
                      <a:r>
                        <a:rPr lang="en-IE" dirty="0" smtClean="0"/>
                        <a:t>X</a:t>
                      </a:r>
                      <a:endParaRPr lang="en-IE" dirty="0"/>
                    </a:p>
                  </a:txBody>
                  <a:tcPr/>
                </a:tc>
                <a:tc>
                  <a:txBody>
                    <a:bodyPr/>
                    <a:lstStyle/>
                    <a:p>
                      <a:pPr algn="ct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r>
              <a:tr h="370840">
                <a:tc rowSpan="4">
                  <a:txBody>
                    <a:bodyPr/>
                    <a:lstStyle/>
                    <a:p>
                      <a:pPr algn="ctr"/>
                      <a:r>
                        <a:rPr lang="en-IE" dirty="0" smtClean="0"/>
                        <a:t>Java</a:t>
                      </a:r>
                      <a:endParaRPr lang="en-IE" dirty="0"/>
                    </a:p>
                  </a:txBody>
                  <a:tcPr vert="vert270"/>
                </a:tc>
                <a:tc>
                  <a:txBody>
                    <a:bodyPr/>
                    <a:lstStyle/>
                    <a:p>
                      <a:r>
                        <a:rPr lang="en-IE" dirty="0" err="1" smtClean="0"/>
                        <a:t>JMock</a:t>
                      </a:r>
                      <a:r>
                        <a:rPr lang="en-IE" dirty="0" smtClean="0"/>
                        <a:t> / </a:t>
                      </a:r>
                      <a:r>
                        <a:rPr lang="en-IE" dirty="0" err="1" smtClean="0"/>
                        <a:t>EasyMock</a:t>
                      </a:r>
                      <a:endParaRPr lang="en-IE" dirty="0"/>
                    </a:p>
                  </a:txBody>
                  <a:tcPr/>
                </a:tc>
                <a:tc>
                  <a:txBody>
                    <a:bodyPr/>
                    <a:lstStyle/>
                    <a:p>
                      <a:pPr algn="ctr"/>
                      <a:r>
                        <a:rPr lang="en-IE" dirty="0" smtClean="0"/>
                        <a:t>X</a:t>
                      </a:r>
                      <a:endParaRPr lang="en-IE" dirty="0"/>
                    </a:p>
                  </a:txBody>
                  <a:tcPr anchor="ctr"/>
                </a:tc>
                <a:tc>
                  <a:txBody>
                    <a:bodyPr/>
                    <a:lstStyle/>
                    <a:p>
                      <a:pPr algn="ctr"/>
                      <a:r>
                        <a:rPr lang="en-IE" dirty="0" smtClean="0"/>
                        <a:t>X</a:t>
                      </a:r>
                      <a:endParaRPr lang="en-IE" dirty="0"/>
                    </a:p>
                  </a:txBody>
                  <a:tcPr anchor="ctr"/>
                </a:tc>
                <a:tc>
                  <a:txBody>
                    <a:bodyPr/>
                    <a:lstStyle/>
                    <a:p>
                      <a:pPr algn="ctr"/>
                      <a:endParaRPr lang="en-IE"/>
                    </a:p>
                  </a:txBody>
                  <a:tcPr/>
                </a:tc>
                <a:tc>
                  <a:txBody>
                    <a:bodyPr/>
                    <a:lstStyle/>
                    <a:p>
                      <a:pPr algn="ctr"/>
                      <a:endParaRPr lang="en-IE" dirty="0"/>
                    </a:p>
                  </a:txBody>
                  <a:tcPr/>
                </a:tc>
                <a:tc>
                  <a:txBody>
                    <a:bodyPr/>
                    <a:lstStyle/>
                    <a:p>
                      <a:pPr algn="ctr"/>
                      <a:endParaRPr lang="en-IE"/>
                    </a:p>
                  </a:txBody>
                  <a:tcPr/>
                </a:tc>
                <a:tc>
                  <a:txBody>
                    <a:bodyPr/>
                    <a:lstStyle/>
                    <a:p>
                      <a:pPr algn="ctr"/>
                      <a:endParaRPr lang="en-IE"/>
                    </a:p>
                  </a:txBody>
                  <a:tcPr/>
                </a:tc>
                <a:tc>
                  <a:txBody>
                    <a:bodyPr/>
                    <a:lstStyle/>
                    <a:p>
                      <a:pPr algn="ctr"/>
                      <a:endParaRPr lang="en-IE"/>
                    </a:p>
                  </a:txBody>
                  <a:tcPr/>
                </a:tc>
              </a:tr>
              <a:tr h="370840">
                <a:tc vMerge="1">
                  <a:txBody>
                    <a:bodyPr/>
                    <a:lstStyle/>
                    <a:p>
                      <a:endParaRPr lang="en-IE"/>
                    </a:p>
                  </a:txBody>
                  <a:tcPr/>
                </a:tc>
                <a:tc>
                  <a:txBody>
                    <a:bodyPr/>
                    <a:lstStyle/>
                    <a:p>
                      <a:r>
                        <a:rPr lang="en-IE" dirty="0" err="1" smtClean="0"/>
                        <a:t>Mockito</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endParaRPr lang="en-IE" dirty="0"/>
                    </a:p>
                  </a:txBody>
                  <a:tcPr/>
                </a:tc>
                <a:tc>
                  <a:txBody>
                    <a:bodyPr/>
                    <a:lstStyle/>
                    <a:p>
                      <a:pPr algn="ctr"/>
                      <a:endParaRPr lang="en-IE" dirty="0"/>
                    </a:p>
                  </a:txBody>
                  <a:tcPr/>
                </a:tc>
                <a:tc>
                  <a:txBody>
                    <a:bodyPr/>
                    <a:lstStyle/>
                    <a:p>
                      <a:pPr algn="ctr"/>
                      <a:r>
                        <a:rPr lang="en-IE" dirty="0" smtClean="0"/>
                        <a:t>X</a:t>
                      </a:r>
                      <a:endParaRPr lang="en-IE" dirty="0"/>
                    </a:p>
                  </a:txBody>
                  <a:tcPr/>
                </a:tc>
                <a:tc>
                  <a:txBody>
                    <a:bodyPr/>
                    <a:lstStyle/>
                    <a:p>
                      <a:pPr algn="ctr"/>
                      <a:endParaRPr lang="en-IE" dirty="0"/>
                    </a:p>
                  </a:txBody>
                  <a:tcPr/>
                </a:tc>
                <a:tc>
                  <a:txBody>
                    <a:bodyPr/>
                    <a:lstStyle/>
                    <a:p>
                      <a:pPr algn="ctr"/>
                      <a:endParaRPr lang="en-IE" dirty="0"/>
                    </a:p>
                  </a:txBody>
                  <a:tcPr/>
                </a:tc>
              </a:tr>
              <a:tr h="370840">
                <a:tc vMerge="1">
                  <a:txBody>
                    <a:bodyPr/>
                    <a:lstStyle/>
                    <a:p>
                      <a:endParaRPr lang="en-IE" dirty="0"/>
                    </a:p>
                  </a:txBody>
                  <a:tcPr/>
                </a:tc>
                <a:tc>
                  <a:txBody>
                    <a:bodyPr/>
                    <a:lstStyle/>
                    <a:p>
                      <a:r>
                        <a:rPr lang="en-IE" dirty="0" err="1" smtClean="0"/>
                        <a:t>JMockit</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r>
              <a:tr h="370840">
                <a:tc vMerge="1">
                  <a:txBody>
                    <a:bodyPr/>
                    <a:lstStyle/>
                    <a:p>
                      <a:endParaRPr lang="en-IE" dirty="0"/>
                    </a:p>
                  </a:txBody>
                  <a:tcPr/>
                </a:tc>
                <a:tc>
                  <a:txBody>
                    <a:bodyPr/>
                    <a:lstStyle/>
                    <a:p>
                      <a:r>
                        <a:rPr lang="en-IE" dirty="0" err="1" smtClean="0"/>
                        <a:t>PowerMock</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c>
                  <a:txBody>
                    <a:bodyPr/>
                    <a:lstStyle/>
                    <a:p>
                      <a:pPr algn="ctr"/>
                      <a:r>
                        <a:rPr lang="en-IE" dirty="0" smtClean="0"/>
                        <a:t>X</a:t>
                      </a:r>
                      <a:endParaRPr lang="en-IE" dirty="0"/>
                    </a:p>
                  </a:txBody>
                  <a:tcPr/>
                </a:tc>
              </a:tr>
            </a:tbl>
          </a:graphicData>
        </a:graphic>
      </p:graphicFrame>
    </p:spTree>
    <p:extLst>
      <p:ext uri="{BB962C8B-B14F-4D97-AF65-F5344CB8AC3E}">
        <p14:creationId xmlns:p14="http://schemas.microsoft.com/office/powerpoint/2010/main" val="4172863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Microsoft Fakes</a:t>
            </a:r>
            <a:endParaRPr lang="en-IE" dirty="0"/>
          </a:p>
        </p:txBody>
      </p:sp>
      <p:sp>
        <p:nvSpPr>
          <p:cNvPr id="3" name="Content Placeholder 2"/>
          <p:cNvSpPr>
            <a:spLocks noGrp="1"/>
          </p:cNvSpPr>
          <p:nvPr>
            <p:ph idx="1"/>
          </p:nvPr>
        </p:nvSpPr>
        <p:spPr/>
        <p:txBody>
          <a:bodyPr/>
          <a:lstStyle/>
          <a:p>
            <a:pPr marL="0" indent="0">
              <a:buNone/>
            </a:pPr>
            <a:r>
              <a:rPr lang="en-IE" dirty="0" smtClean="0"/>
              <a:t>Comes with Visual Studio 2012.</a:t>
            </a:r>
          </a:p>
          <a:p>
            <a:pPr marL="0" indent="0">
              <a:buNone/>
            </a:pPr>
            <a:r>
              <a:rPr lang="en-IE" dirty="0" smtClean="0"/>
              <a:t>Provides “Stubs” and “Shims”.</a:t>
            </a:r>
          </a:p>
          <a:p>
            <a:pPr marL="0" indent="0">
              <a:buNone/>
            </a:pPr>
            <a:endParaRPr lang="en-IE" dirty="0"/>
          </a:p>
          <a:p>
            <a:pPr marL="0" indent="0">
              <a:buNone/>
            </a:pPr>
            <a:endParaRPr lang="en-IE" dirty="0" smtClean="0"/>
          </a:p>
          <a:p>
            <a:pPr marL="0" indent="0">
              <a:buNone/>
            </a:pPr>
            <a:endParaRPr lang="en-IE" dirty="0"/>
          </a:p>
          <a:p>
            <a:pPr marL="0" indent="0">
              <a:buNone/>
            </a:pPr>
            <a:r>
              <a:rPr lang="en-IE" dirty="0" smtClean="0"/>
              <a:t>No constraints support</a:t>
            </a:r>
          </a:p>
          <a:p>
            <a:pPr marL="0" indent="0">
              <a:buNone/>
            </a:pPr>
            <a:endParaRPr lang="en-IE" dirty="0"/>
          </a:p>
          <a:p>
            <a:pPr marL="0" indent="0">
              <a:buNone/>
            </a:pP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2854414500"/>
              </p:ext>
            </p:extLst>
          </p:nvPr>
        </p:nvGraphicFramePr>
        <p:xfrm>
          <a:off x="628650" y="3081420"/>
          <a:ext cx="6726656" cy="1126691"/>
        </p:xfrm>
        <a:graphic>
          <a:graphicData uri="http://schemas.openxmlformats.org/drawingml/2006/table">
            <a:tbl>
              <a:tblPr firstRow="1" bandRow="1">
                <a:tableStyleId>{2D5ABB26-0587-4C30-8999-92F81FD0307C}</a:tableStyleId>
              </a:tblPr>
              <a:tblGrid>
                <a:gridCol w="1019676"/>
                <a:gridCol w="5706980"/>
              </a:tblGrid>
              <a:tr h="486611">
                <a:tc>
                  <a:txBody>
                    <a:bodyPr/>
                    <a:lstStyle/>
                    <a:p>
                      <a:r>
                        <a:rPr lang="en-IE" dirty="0" smtClean="0"/>
                        <a:t>Stubs</a:t>
                      </a:r>
                      <a:endParaRPr lang="en-IE" dirty="0"/>
                    </a:p>
                  </a:txBody>
                  <a:tcPr/>
                </a:tc>
                <a:tc>
                  <a:txBody>
                    <a:bodyPr/>
                    <a:lstStyle/>
                    <a:p>
                      <a:r>
                        <a:rPr lang="en-IE" dirty="0" smtClean="0"/>
                        <a:t>Like traditional mocks.</a:t>
                      </a:r>
                    </a:p>
                    <a:p>
                      <a:r>
                        <a:rPr lang="en-IE" dirty="0" smtClean="0"/>
                        <a:t>Mock objects from interfaces. </a:t>
                      </a:r>
                    </a:p>
                  </a:txBody>
                  <a:tcPr/>
                </a:tc>
              </a:tr>
              <a:tr h="486611">
                <a:tc>
                  <a:txBody>
                    <a:bodyPr/>
                    <a:lstStyle/>
                    <a:p>
                      <a:r>
                        <a:rPr lang="en-IE" dirty="0" smtClean="0"/>
                        <a:t>Shims</a:t>
                      </a:r>
                      <a:endParaRPr lang="en-IE" dirty="0"/>
                    </a:p>
                  </a:txBody>
                  <a:tcPr/>
                </a:tc>
                <a:tc>
                  <a:txBody>
                    <a:bodyPr/>
                    <a:lstStyle/>
                    <a:p>
                      <a:r>
                        <a:rPr lang="en-IE" dirty="0" smtClean="0"/>
                        <a:t>Concrete</a:t>
                      </a:r>
                      <a:r>
                        <a:rPr lang="en-IE" baseline="0" dirty="0" smtClean="0"/>
                        <a:t>, final and static classes and methods.</a:t>
                      </a:r>
                      <a:endParaRPr lang="en-IE" dirty="0"/>
                    </a:p>
                  </a:txBody>
                  <a:tcPr/>
                </a:tc>
              </a:tr>
            </a:tbl>
          </a:graphicData>
        </a:graphic>
      </p:graphicFrame>
    </p:spTree>
    <p:extLst>
      <p:ext uri="{BB962C8B-B14F-4D97-AF65-F5344CB8AC3E}">
        <p14:creationId xmlns:p14="http://schemas.microsoft.com/office/powerpoint/2010/main" val="22620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16419</TotalTime>
  <Words>525</Words>
  <Application>Microsoft Office PowerPoint</Application>
  <PresentationFormat>On-screen Show (4:3)</PresentationFormat>
  <Paragraphs>124</Paragraphs>
  <Slides>11</Slides>
  <Notes>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Unit Testing  Beyond Mock Objects</vt:lpstr>
      <vt:lpstr>Agenda</vt:lpstr>
      <vt:lpstr>Example: Get current time</vt:lpstr>
      <vt:lpstr>Example: Get current time</vt:lpstr>
      <vt:lpstr>Example2: Manage VMs</vt:lpstr>
      <vt:lpstr>Example2: Manage VMs</vt:lpstr>
      <vt:lpstr>Mocking Frameworks</vt:lpstr>
      <vt:lpstr>Comparisons</vt:lpstr>
      <vt:lpstr>Microsoft Fakes</vt:lpstr>
      <vt:lpstr>PowerMock</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Testing  Beyond Mock Objects</dc:title>
  <dc:creator>Sven Rosvall</dc:creator>
  <cp:lastModifiedBy>Sven Rosvall</cp:lastModifiedBy>
  <cp:revision>40</cp:revision>
  <dcterms:created xsi:type="dcterms:W3CDTF">2014-03-02T10:31:00Z</dcterms:created>
  <dcterms:modified xsi:type="dcterms:W3CDTF">2014-04-14T20:42:16Z</dcterms:modified>
</cp:coreProperties>
</file>