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337" r:id="rId3"/>
    <p:sldId id="302" r:id="rId4"/>
    <p:sldId id="331" r:id="rId5"/>
    <p:sldId id="260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49" r:id="rId18"/>
    <p:sldId id="328" r:id="rId19"/>
    <p:sldId id="329" r:id="rId20"/>
    <p:sldId id="261" r:id="rId21"/>
    <p:sldId id="316" r:id="rId22"/>
    <p:sldId id="317" r:id="rId23"/>
    <p:sldId id="327" r:id="rId24"/>
    <p:sldId id="352" r:id="rId25"/>
    <p:sldId id="353" r:id="rId26"/>
    <p:sldId id="350" r:id="rId27"/>
    <p:sldId id="351" r:id="rId28"/>
    <p:sldId id="355" r:id="rId29"/>
    <p:sldId id="354" r:id="rId30"/>
    <p:sldId id="360" r:id="rId31"/>
    <p:sldId id="361" r:id="rId32"/>
    <p:sldId id="362" r:id="rId33"/>
    <p:sldId id="356" r:id="rId34"/>
    <p:sldId id="357" r:id="rId35"/>
    <p:sldId id="325" r:id="rId36"/>
    <p:sldId id="368" r:id="rId37"/>
    <p:sldId id="367" r:id="rId38"/>
    <p:sldId id="262" r:id="rId39"/>
    <p:sldId id="263" r:id="rId40"/>
    <p:sldId id="264" r:id="rId41"/>
    <p:sldId id="265" r:id="rId42"/>
    <p:sldId id="266" r:id="rId43"/>
    <p:sldId id="267" r:id="rId44"/>
    <p:sldId id="369" r:id="rId45"/>
    <p:sldId id="336" r:id="rId46"/>
    <p:sldId id="269" r:id="rId47"/>
    <p:sldId id="271" r:id="rId48"/>
    <p:sldId id="335" r:id="rId49"/>
    <p:sldId id="359" r:id="rId50"/>
    <p:sldId id="312" r:id="rId51"/>
    <p:sldId id="358" r:id="rId52"/>
    <p:sldId id="272" r:id="rId53"/>
    <p:sldId id="273" r:id="rId54"/>
    <p:sldId id="274" r:id="rId55"/>
    <p:sldId id="318" r:id="rId56"/>
    <p:sldId id="363" r:id="rId57"/>
    <p:sldId id="364" r:id="rId58"/>
    <p:sldId id="371" r:id="rId59"/>
    <p:sldId id="370" r:id="rId60"/>
    <p:sldId id="365" r:id="rId61"/>
    <p:sldId id="320" r:id="rId62"/>
    <p:sldId id="321" r:id="rId63"/>
    <p:sldId id="278" r:id="rId64"/>
    <p:sldId id="280" r:id="rId65"/>
    <p:sldId id="281" r:id="rId66"/>
    <p:sldId id="282" r:id="rId67"/>
    <p:sldId id="283" r:id="rId68"/>
    <p:sldId id="284" r:id="rId69"/>
    <p:sldId id="285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294" r:id="rId79"/>
    <p:sldId id="322" r:id="rId80"/>
    <p:sldId id="372" r:id="rId81"/>
    <p:sldId id="324" r:id="rId82"/>
    <p:sldId id="366" r:id="rId83"/>
    <p:sldId id="373" r:id="rId84"/>
    <p:sldId id="297" r:id="rId85"/>
    <p:sldId id="304" r:id="rId86"/>
    <p:sldId id="298" r:id="rId87"/>
    <p:sldId id="299" r:id="rId88"/>
    <p:sldId id="259" r:id="rId89"/>
    <p:sldId id="306" r:id="rId90"/>
    <p:sldId id="314" r:id="rId91"/>
    <p:sldId id="333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5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E6F1-584E-5040-8E88-580669AD8AE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F1B19-33FB-DF4A-8404-25C44515D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2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Relationship Id="rId3" Type="http://schemas.openxmlformats.org/officeDocument/2006/relationships/hyperlink" Target="https://github.com/KatasForLegacyCode/kCSharp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www.scrumprimer.org</a:t>
            </a:r>
            <a:r>
              <a:rPr lang="en-US" dirty="0" smtClean="0"/>
              <a:t>/anime</a:t>
            </a:r>
          </a:p>
          <a:p>
            <a:endParaRPr lang="en-US" dirty="0" smtClean="0"/>
          </a:p>
          <a:p>
            <a:r>
              <a:rPr lang="en-US" dirty="0" smtClean="0"/>
              <a:t>Scrum</a:t>
            </a:r>
            <a:r>
              <a:rPr lang="en-US" baseline="0" dirty="0" smtClean="0"/>
              <a:t> got lots of focus today, but it focuses on people issues not on technical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64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5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5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5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пример из </a:t>
            </a:r>
            <a:r>
              <a:rPr lang="en-US" dirty="0" err="1" smtClean="0"/>
              <a:t>Blogengine.NET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53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 пример из </a:t>
            </a:r>
            <a:r>
              <a:rPr lang="en-US" dirty="0" err="1" smtClean="0"/>
              <a:t>Blogengine.NET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Software_craftsmanship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F1B19-33FB-DF4A-8404-25C44515D4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8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manifesto.softwarecraftsmanship.org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F1B19-33FB-DF4A-8404-25C44515D4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3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http://blog.8thlight.com/uncle-bob/2014/04/03/Code-</a:t>
            </a:r>
            <a:r>
              <a:rPr lang="en-US" dirty="0" err="1" smtClean="0"/>
              <a:t>Hoarders.html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F1B19-33FB-DF4A-8404-25C44515D41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Code Contracts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F1B19-33FB-DF4A-8404-25C44515D4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7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https://github.com/OdeToCode/Katas/tree/master/Refactoring/CS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F1B19-33FB-DF4A-8404-25C44515D41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4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Попытка создать класс в тесте может</a:t>
            </a:r>
            <a:r>
              <a:rPr lang="ru-RU" baseline="0" dirty="0" smtClean="0"/>
              <a:t> закончиться полным провалом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40116-B139-9A4E-A031-909329204CD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7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6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7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5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5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6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5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BDD-86EA-2846-8928-C2951756C33E}" type="datetimeFigureOut">
              <a:rPr lang="en-US" smtClean="0"/>
              <a:t>4/23/15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6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BDD-86EA-2846-8928-C2951756C33E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037E9-5B4C-5A42-A362-EE25A049E2F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5529" y="6347497"/>
            <a:ext cx="119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#accu2015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784584" y="6347171"/>
            <a:ext cx="128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@accu2015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99642" y="6356628"/>
            <a:ext cx="175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dmytromindra</a:t>
            </a:r>
            <a:endParaRPr lang="en-US" dirty="0" smtClean="0"/>
          </a:p>
        </p:txBody>
      </p:sp>
      <p:sp>
        <p:nvSpPr>
          <p:cNvPr id="10" name="Rectangle 9"/>
          <p:cNvSpPr/>
          <p:nvPr userDrawn="1"/>
        </p:nvSpPr>
        <p:spPr>
          <a:xfrm>
            <a:off x="3197016" y="6353114"/>
            <a:ext cx="1609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accu.org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90366" y="6356628"/>
            <a:ext cx="1733907" cy="4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4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2.com/cgi/wiki?MartinFowler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q.com/author/Dmytro-Mindra" TargetMode="External"/><Relationship Id="rId4" Type="http://schemas.openxmlformats.org/officeDocument/2006/relationships/hyperlink" Target="http://blogs.unity3d.com/ru/author/dmitriy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://1amstudios.com/2014/12/02/carma1-symbols-dumped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DmytroMindra/GildedRose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rodzinski.com/2012/10/refactoring-value-waste.html" TargetMode="External"/><Relationship Id="rId3" Type="http://schemas.openxmlformats.org/officeDocument/2006/relationships/hyperlink" Target="http://www.codeproject.com/KB/architecture/Code_Quallity_Assurance.aspx?fid=441965&amp;df=90&amp;mpp=25&amp;noise=3&amp;sort=Position&amp;view=Quick&amp;select=2149022%23xx2149022xx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q.com/news/2007/12/refactoring-is-waste" TargetMode="External"/><Relationship Id="rId4" Type="http://schemas.openxmlformats.org/officeDocument/2006/relationships/hyperlink" Target="http://www.slideshare.net/yodamann/icsa-2014-mudsustaining-architectur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rijug.org/downloads/refactor-metrics.pd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excellaco/working-effectively-with-legacy-code-15594623" TargetMode="External"/><Relationship Id="rId4" Type="http://schemas.openxmlformats.org/officeDocument/2006/relationships/hyperlink" Target="http://joel.franusic.com/2015/02/27/notes-on-art-and-fear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aysnow.co.uk/the-beer-belly-testing-anti-pattern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cleancoder.com/uncle-bob/2015/04/15/DoesOrganizationMatter.html" TargetMode="External"/><Relationship Id="rId4" Type="http://schemas.openxmlformats.org/officeDocument/2006/relationships/hyperlink" Target="http://www.slideshare.net/kaunasjug/bye-bye-cowboy-coder-days" TargetMode="External"/><Relationship Id="rId5" Type="http://schemas.openxmlformats.org/officeDocument/2006/relationships/hyperlink" Target="http://www.slideshare.net/nashjain/working-effectively-with-legacy-code-presentation" TargetMode="External"/><Relationship Id="rId6" Type="http://schemas.openxmlformats.org/officeDocument/2006/relationships/hyperlink" Target="http://minds.coremedia.com/2013/08/21/sokahh-coding-dojo-legacy-code-kata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log.8thlight.com/uncle-bob/2014/04/03/Code-Hoarder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78350"/>
            <a:ext cx="7772400" cy="1293412"/>
          </a:xfrm>
        </p:spPr>
        <p:txBody>
          <a:bodyPr/>
          <a:lstStyle/>
          <a:p>
            <a:r>
              <a:rPr lang="en-US" dirty="0"/>
              <a:t>Refactoring Legacy Code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737"/>
          <a:stretch/>
        </p:blipFill>
        <p:spPr>
          <a:xfrm>
            <a:off x="1803400" y="2656941"/>
            <a:ext cx="5522002" cy="279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624600"/>
            <a:ext cx="3822700" cy="952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2443" y="5238957"/>
            <a:ext cx="7289800" cy="1435100"/>
          </a:xfrm>
        </p:spPr>
        <p:txBody>
          <a:bodyPr>
            <a:noAutofit/>
          </a:bodyPr>
          <a:lstStyle/>
          <a:p>
            <a:r>
              <a:rPr lang="en-US" sz="1800" dirty="0" smtClean="0"/>
              <a:t>Dmytro Mindra</a:t>
            </a:r>
          </a:p>
          <a:p>
            <a:r>
              <a:rPr lang="en-US" sz="1800" dirty="0" smtClean="0"/>
              <a:t>Unity Technologies/ </a:t>
            </a:r>
            <a:r>
              <a:rPr lang="en-US" sz="1800" dirty="0" err="1" smtClean="0"/>
              <a:t>Ciklum</a:t>
            </a:r>
            <a:endParaRPr lang="en-US" sz="1800" dirty="0" smtClean="0"/>
          </a:p>
          <a:p>
            <a:r>
              <a:rPr lang="en-US" sz="1800" dirty="0" smtClean="0"/>
              <a:t>Odessa, Ukraine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27874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3837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66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294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246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935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746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05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972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96" y="-38101"/>
            <a:ext cx="4147904" cy="4687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4996096" cy="332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9300"/>
            <a:ext cx="3568700" cy="356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700" y="3289299"/>
            <a:ext cx="5575300" cy="42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984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450" y="-169942"/>
            <a:ext cx="10533682" cy="7027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94381" y="126387"/>
            <a:ext cx="4169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Software Craftsmanship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1348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996"/>
          <a:stretch/>
        </p:blipFill>
        <p:spPr>
          <a:xfrm>
            <a:off x="-790483" y="-142539"/>
            <a:ext cx="10206616" cy="710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048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9120" y="2967335"/>
            <a:ext cx="6668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//When I wrote this, only God and I understood what I was doing</a:t>
            </a:r>
          </a:p>
          <a:p>
            <a:r>
              <a:rPr lang="en-US" dirty="0"/>
              <a:t>//Now, God only knows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6910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Scrum</a:t>
            </a:r>
            <a:r>
              <a:rPr lang="ru-RU" dirty="0" smtClean="0"/>
              <a:t> эра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00" y="243839"/>
            <a:ext cx="2473733" cy="4047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54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368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83" y="1387262"/>
            <a:ext cx="7027614" cy="5198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Programming (XP)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5998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217136"/>
            <a:ext cx="7531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"Refactoring is the process of changing a software system in such a way that it does not alter the external behavior of the code yet improves its internal structure."</a:t>
            </a:r>
            <a:r>
              <a:rPr lang="en-US" sz="2800" dirty="0"/>
              <a:t> -- </a:t>
            </a:r>
            <a:r>
              <a:rPr lang="en-US" sz="2800" u="sng" dirty="0">
                <a:hlinkClick r:id="rId2"/>
              </a:rPr>
              <a:t>MartinFowler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614427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developers want?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186" y="1471678"/>
            <a:ext cx="4940005" cy="49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620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you going to refactor with good intention(goal) in your mind?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6546" y="183574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Bug Fixing - 5.0 and 5.1</a:t>
            </a:r>
          </a:p>
          <a:p>
            <a:r>
              <a:rPr lang="en-US" sz="2800" dirty="0"/>
              <a:t>Fixing Disabled Tests</a:t>
            </a:r>
          </a:p>
          <a:p>
            <a:r>
              <a:rPr lang="en-US" sz="2800" dirty="0"/>
              <a:t>Writing new Native Tests</a:t>
            </a:r>
          </a:p>
          <a:p>
            <a:r>
              <a:rPr lang="en-US" sz="2800" dirty="0"/>
              <a:t>Refactoring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6546" y="4542153"/>
            <a:ext cx="67741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Is your goal measurable?</a:t>
            </a:r>
          </a:p>
          <a:p>
            <a:r>
              <a:rPr lang="en-US" sz="3200" i="1" dirty="0" smtClean="0"/>
              <a:t>Can you prove that code Is better now? 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96263489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5700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363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good?</a:t>
            </a:r>
            <a:br>
              <a:rPr lang="en-US" dirty="0" smtClean="0"/>
            </a:br>
            <a:r>
              <a:rPr lang="en-US" dirty="0" smtClean="0"/>
              <a:t>What are the Values?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</a:p>
          <a:p>
            <a:r>
              <a:rPr lang="en-US" dirty="0" smtClean="0"/>
              <a:t>Design</a:t>
            </a:r>
          </a:p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6126163"/>
            <a:ext cx="717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www.jbrains.ca</a:t>
            </a:r>
            <a:r>
              <a:rPr lang="en-US" dirty="0" smtClean="0"/>
              <a:t>/permalink/the-three-values-of-software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9333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472680"/>
              </p:ext>
            </p:extLst>
          </p:nvPr>
        </p:nvGraphicFramePr>
        <p:xfrm>
          <a:off x="682625" y="1397000"/>
          <a:ext cx="7842248" cy="337375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60562"/>
                <a:gridCol w="1960562"/>
                <a:gridCol w="1960562"/>
                <a:gridCol w="1960562"/>
              </a:tblGrid>
              <a:tr h="809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Make it Fast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Refactoring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Big Design Upfront</a:t>
                      </a:r>
                      <a:endParaRPr lang="en-US" sz="2800" dirty="0"/>
                    </a:p>
                  </a:txBody>
                  <a:tcPr/>
                </a:tc>
              </a:tr>
              <a:tr h="80962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Features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+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</a:tr>
              <a:tr h="80962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+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</a:tr>
              <a:tr h="809625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Feedback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+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-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7657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measure you design?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143" b="18101"/>
          <a:stretch/>
        </p:blipFill>
        <p:spPr>
          <a:xfrm>
            <a:off x="1788112" y="1417638"/>
            <a:ext cx="5652456" cy="52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0626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your Design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378" y="1628013"/>
            <a:ext cx="442941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/>
              <a:t>WTF per minute</a:t>
            </a:r>
          </a:p>
          <a:p>
            <a:pPr marL="514350" indent="-514350">
              <a:buAutoNum type="arabicPeriod"/>
            </a:pPr>
            <a:r>
              <a:rPr lang="en-US" sz="3200" dirty="0" err="1" smtClean="0"/>
              <a:t>Cyclomatic</a:t>
            </a:r>
            <a:r>
              <a:rPr lang="en-US" sz="3200" dirty="0" smtClean="0"/>
              <a:t> complexity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Number of Classes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Length of hierarchy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Code Coverage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9521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3704"/>
          <a:stretch/>
        </p:blipFill>
        <p:spPr>
          <a:xfrm>
            <a:off x="0" y="0"/>
            <a:ext cx="39243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8995" y="285074"/>
            <a:ext cx="28975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 Light"/>
                <a:cs typeface="Helvetica Light"/>
              </a:rPr>
              <a:t>Dmytro Mindra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8160" y="5249153"/>
            <a:ext cx="37770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2010 - </a:t>
            </a:r>
            <a:r>
              <a:rPr lang="en-US" sz="2400" dirty="0" err="1" smtClean="0">
                <a:latin typeface="Helvetica Light"/>
                <a:cs typeface="Helvetica Light"/>
              </a:rPr>
              <a:t>Lohika</a:t>
            </a:r>
            <a:endParaRPr lang="en-US" sz="2400" dirty="0" smtClean="0">
              <a:latin typeface="Helvetica Light"/>
              <a:cs typeface="Helvetica Light"/>
            </a:endParaRPr>
          </a:p>
          <a:p>
            <a:r>
              <a:rPr lang="en-US" sz="2400" dirty="0" smtClean="0">
                <a:latin typeface="Helvetica Light"/>
                <a:cs typeface="Helvetica Light"/>
              </a:rPr>
              <a:t>2012 - Microsoft</a:t>
            </a:r>
          </a:p>
          <a:p>
            <a:r>
              <a:rPr lang="en-US" sz="2400" dirty="0" smtClean="0">
                <a:latin typeface="Helvetica Light"/>
                <a:cs typeface="Helvetica Light"/>
              </a:rPr>
              <a:t>2013 - Unity Technologies</a:t>
            </a:r>
            <a:endParaRPr lang="en-US" sz="2400" dirty="0">
              <a:latin typeface="Helvetica Light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8160" y="1167631"/>
            <a:ext cx="43428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Software Development Engineer in Test</a:t>
            </a:r>
          </a:p>
          <a:p>
            <a:endParaRPr lang="en-US" sz="2400" dirty="0" smtClean="0">
              <a:latin typeface="Helvetica Light"/>
              <a:cs typeface="Helvetica Light"/>
            </a:endParaRPr>
          </a:p>
          <a:p>
            <a:r>
              <a:rPr lang="en-US" sz="2400" dirty="0" smtClean="0">
                <a:latin typeface="Helvetica Light"/>
                <a:cs typeface="Helvetica Light"/>
                <a:hlinkClick r:id="rId3"/>
              </a:rPr>
              <a:t>http://www.infoq.com/author/Dmytro-Mindra</a:t>
            </a:r>
            <a:endParaRPr lang="en-US" sz="2400" dirty="0" smtClean="0">
              <a:latin typeface="Helvetica Light"/>
              <a:cs typeface="Helvetica Light"/>
            </a:endParaRPr>
          </a:p>
          <a:p>
            <a:endParaRPr lang="en-US" sz="2400" dirty="0">
              <a:latin typeface="Helvetica Light"/>
              <a:cs typeface="Helvetica Light"/>
            </a:endParaRPr>
          </a:p>
          <a:p>
            <a:r>
              <a:rPr lang="en-US" sz="2400" dirty="0" smtClean="0">
                <a:latin typeface="Helvetica Light"/>
                <a:cs typeface="Helvetica Light"/>
                <a:hlinkClick r:id="rId4"/>
              </a:rPr>
              <a:t>http://blogs.unity3d.com/ru/author/dmitriy/</a:t>
            </a:r>
            <a:endParaRPr lang="en-US" sz="2400" dirty="0" smtClean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004001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NDepend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4" y="1341831"/>
            <a:ext cx="8909396" cy="55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6235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FxCop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6238"/>
            <a:ext cx="7620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7525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the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044" b="13353"/>
          <a:stretch/>
        </p:blipFill>
        <p:spPr>
          <a:xfrm>
            <a:off x="1397356" y="1596719"/>
            <a:ext cx="6579874" cy="3873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732" y="5665007"/>
            <a:ext cx="8322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You can’t improve if you don’t know how your code has performed in the past</a:t>
            </a:r>
            <a:endParaRPr lang="en-US" sz="2000" dirty="0"/>
          </a:p>
        </p:txBody>
      </p:sp>
      <p:sp>
        <p:nvSpPr>
          <p:cNvPr id="8" name="Line Callout 1 7"/>
          <p:cNvSpPr/>
          <p:nvPr/>
        </p:nvSpPr>
        <p:spPr>
          <a:xfrm>
            <a:off x="6453706" y="1613651"/>
            <a:ext cx="2540000" cy="829733"/>
          </a:xfrm>
          <a:prstGeom prst="border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When you are going to </a:t>
            </a:r>
            <a:r>
              <a:rPr lang="en-US" dirty="0" smtClean="0"/>
              <a:t>add another </a:t>
            </a:r>
            <a:r>
              <a:rPr lang="en-US" dirty="0"/>
              <a:t>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2771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Refactoring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7320"/>
            <a:ext cx="4048125" cy="4037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261" y="1616695"/>
            <a:ext cx="4090539" cy="34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28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</a:t>
            </a:r>
            <a:r>
              <a:rPr lang="en-US" dirty="0" err="1"/>
              <a:t>R</a:t>
            </a:r>
            <a:r>
              <a:rPr lang="en-US" dirty="0" err="1" smtClean="0"/>
              <a:t>efactoing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one regularly</a:t>
            </a:r>
          </a:p>
          <a:p>
            <a:r>
              <a:rPr lang="en-US" dirty="0" smtClean="0"/>
              <a:t>Done in small steps</a:t>
            </a:r>
          </a:p>
          <a:p>
            <a:r>
              <a:rPr lang="en-US" dirty="0" smtClean="0"/>
              <a:t>Brings measurable </a:t>
            </a:r>
            <a:r>
              <a:rPr lang="en-US" dirty="0" smtClean="0"/>
              <a:t>value</a:t>
            </a:r>
          </a:p>
          <a:p>
            <a:r>
              <a:rPr lang="en-US" dirty="0" smtClean="0"/>
              <a:t>Is always measured and quantified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0958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60" b="1972"/>
          <a:stretch/>
        </p:blipFill>
        <p:spPr>
          <a:xfrm>
            <a:off x="-1" y="-198458"/>
            <a:ext cx="9241959" cy="7252164"/>
          </a:xfrm>
        </p:spPr>
      </p:pic>
    </p:spTree>
    <p:extLst>
      <p:ext uri="{BB962C8B-B14F-4D97-AF65-F5344CB8AC3E}">
        <p14:creationId xmlns:p14="http://schemas.microsoft.com/office/powerpoint/2010/main" val="407912396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934" y="2690336"/>
            <a:ext cx="914399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// I dedicate all this code, all my work, to my wife, Darlene, who will </a:t>
            </a:r>
          </a:p>
          <a:p>
            <a:r>
              <a:rPr lang="en-US" sz="2300" dirty="0"/>
              <a:t>// have to support me and our three children and the dog once it gets </a:t>
            </a:r>
          </a:p>
          <a:p>
            <a:r>
              <a:rPr lang="en-US" sz="2300" dirty="0"/>
              <a:t>// released into the public.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0598850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8101" y="2982724"/>
            <a:ext cx="61558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"A true legacy gets better with age." </a:t>
            </a:r>
            <a:endParaRPr lang="en-US" sz="2800" dirty="0" smtClean="0"/>
          </a:p>
          <a:p>
            <a:r>
              <a:rPr lang="en-US" sz="2800" dirty="0" smtClean="0"/>
              <a:t>			</a:t>
            </a:r>
            <a:r>
              <a:rPr lang="en-US" sz="2800" dirty="0"/>
              <a:t>	</a:t>
            </a:r>
            <a:r>
              <a:rPr lang="en-US" sz="2800" dirty="0" smtClean="0"/>
              <a:t>					---Uncle Bob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45726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ru-RU" dirty="0" smtClean="0"/>
              <a:t> </a:t>
            </a:r>
            <a:r>
              <a:rPr lang="en-US" dirty="0" smtClean="0"/>
              <a:t>do you call “legacy code”?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Code without tests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en-US" dirty="0" smtClean="0"/>
              <a:t>Code without specification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en-US" dirty="0" smtClean="0"/>
              <a:t>Code written long time ago</a:t>
            </a:r>
            <a:r>
              <a:rPr lang="ru-RU" dirty="0" smtClean="0"/>
              <a:t>.</a:t>
            </a:r>
          </a:p>
          <a:p>
            <a:pPr marL="514350" indent="-514350">
              <a:buAutoNum type="arabicPeriod"/>
            </a:pPr>
            <a:r>
              <a:rPr lang="ru-RU" dirty="0" smtClean="0"/>
              <a:t>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0211"/>
          <a:stretch/>
        </p:blipFill>
        <p:spPr>
          <a:xfrm>
            <a:off x="4982432" y="3397243"/>
            <a:ext cx="4161568" cy="34607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947" y="4602984"/>
            <a:ext cx="4890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MakeFlagWavingBastardWaveHisFlagWhichIsTheProbablyTheLastThingHeWillEverDo(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1200" dirty="0" smtClean="0"/>
              <a:t>Found in </a:t>
            </a:r>
            <a:r>
              <a:rPr lang="en-US" sz="1200" dirty="0" smtClean="0">
                <a:hlinkClick r:id="rId3"/>
              </a:rPr>
              <a:t>Carmageddon 1 debugging symbols dumped</a:t>
            </a:r>
            <a:r>
              <a:rPr lang="en-US" sz="1200" dirty="0" smtClean="0"/>
              <a:t>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81625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13" t="13335" r="17657" b="13335"/>
          <a:stretch/>
        </p:blipFill>
        <p:spPr>
          <a:xfrm>
            <a:off x="1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225182" y="5051211"/>
            <a:ext cx="8461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Legac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y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 code – any code that you are afraid to change.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8023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718"/>
          <a:stretch/>
        </p:blipFill>
        <p:spPr>
          <a:xfrm>
            <a:off x="1052804" y="523762"/>
            <a:ext cx="6999546" cy="56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426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65488" cy="69491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728" y="5573870"/>
            <a:ext cx="880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elvetica"/>
                <a:cs typeface="Helvetica"/>
              </a:rPr>
              <a:t>Where does Legacy Code come from?</a:t>
            </a:r>
            <a:endParaRPr lang="en-US" sz="36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7722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egacy code 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more features (mine more minerals)</a:t>
            </a:r>
            <a:endParaRPr lang="ru-RU" dirty="0" smtClean="0"/>
          </a:p>
          <a:p>
            <a:r>
              <a:rPr lang="en-US" dirty="0" smtClean="0"/>
              <a:t>Changing requirements</a:t>
            </a:r>
            <a:endParaRPr lang="ru-RU" dirty="0" smtClean="0"/>
          </a:p>
          <a:p>
            <a:r>
              <a:rPr lang="en-US" dirty="0" err="1" smtClean="0"/>
              <a:t>AdHoc</a:t>
            </a:r>
            <a:r>
              <a:rPr lang="en-US" dirty="0" smtClean="0"/>
              <a:t> solutions (dirty)</a:t>
            </a:r>
            <a:endParaRPr lang="ru-RU" dirty="0" smtClean="0"/>
          </a:p>
          <a:p>
            <a:r>
              <a:rPr lang="en-US" dirty="0" smtClean="0"/>
              <a:t>Frequent change of developers</a:t>
            </a:r>
            <a:endParaRPr lang="ru-RU" dirty="0" smtClean="0"/>
          </a:p>
          <a:p>
            <a:r>
              <a:rPr lang="en-US" dirty="0" smtClean="0"/>
              <a:t>There is no tomorrow (at least for your developers)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483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Golden rule of software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works - </a:t>
            </a:r>
            <a:r>
              <a:rPr lang="en-US" dirty="0"/>
              <a:t>d</a:t>
            </a:r>
            <a:r>
              <a:rPr lang="en-US" dirty="0" smtClean="0"/>
              <a:t>on’t touch it</a:t>
            </a:r>
            <a:r>
              <a:rPr lang="ru-RU" dirty="0" smtClean="0"/>
              <a:t>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5" y="1666851"/>
            <a:ext cx="3567723" cy="47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555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we change the code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add a feature</a:t>
            </a:r>
            <a:endParaRPr lang="ru-RU" dirty="0" smtClean="0"/>
          </a:p>
          <a:p>
            <a:r>
              <a:rPr lang="en-US" dirty="0" smtClean="0"/>
              <a:t>To fix a bug</a:t>
            </a:r>
            <a:endParaRPr lang="ru-RU" dirty="0" smtClean="0"/>
          </a:p>
          <a:p>
            <a:r>
              <a:rPr lang="en-US" dirty="0" smtClean="0"/>
              <a:t>To increase performance</a:t>
            </a: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4428192"/>
            <a:ext cx="61425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 change the code with some concrete </a:t>
            </a:r>
          </a:p>
          <a:p>
            <a:r>
              <a:rPr lang="en-US" sz="2800" dirty="0" smtClean="0"/>
              <a:t>and measurable goal in mind!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79830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4922" y="3244334"/>
            <a:ext cx="2673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// drunk, fix later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429188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208" y="5874798"/>
            <a:ext cx="4579561" cy="584776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Maintenance is inevitable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194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work with legacy code</a:t>
            </a:r>
            <a:r>
              <a:rPr lang="ru-RU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Rewrite it from scratch ( bad idea)</a:t>
            </a:r>
            <a:endParaRPr lang="ru-RU" dirty="0" smtClean="0"/>
          </a:p>
          <a:p>
            <a:r>
              <a:rPr lang="en-US" dirty="0" smtClean="0"/>
              <a:t>Find new job</a:t>
            </a:r>
            <a:r>
              <a:rPr lang="ru-RU" dirty="0" smtClean="0"/>
              <a:t> …</a:t>
            </a:r>
          </a:p>
          <a:p>
            <a:r>
              <a:rPr lang="en-US" dirty="0" smtClean="0"/>
              <a:t>Make it a </a:t>
            </a:r>
            <a:r>
              <a:rPr lang="ru-RU" dirty="0" smtClean="0"/>
              <a:t>«</a:t>
            </a:r>
            <a:r>
              <a:rPr lang="en-US" dirty="0" smtClean="0"/>
              <a:t>non legacy</a:t>
            </a:r>
            <a:r>
              <a:rPr lang="ru-RU" dirty="0" smtClean="0"/>
              <a:t>»</a:t>
            </a:r>
            <a:r>
              <a:rPr lang="en-US" dirty="0" smtClean="0"/>
              <a:t> code</a:t>
            </a:r>
            <a:r>
              <a:rPr lang="ru-R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7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most popular technique to deal with Legacy Code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6289" y="2731021"/>
            <a:ext cx="37589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Helvetica"/>
                <a:cs typeface="Helvetica"/>
              </a:rPr>
              <a:t>Edit and pray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3886200"/>
            <a:ext cx="202023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994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490" y="298033"/>
            <a:ext cx="5373900" cy="60955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982" y="6445403"/>
            <a:ext cx="267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http://geek-and-</a:t>
            </a:r>
            <a:r>
              <a:rPr lang="en-US" dirty="0" err="1"/>
              <a:t>poke.com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0591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859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Code Contracts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Static Code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32024"/>
            <a:ext cx="8229600" cy="320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143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134"/>
            <a:ext cx="9144000" cy="65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095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much better option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17813" y="2351293"/>
            <a:ext cx="4918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atin typeface="Helvetica"/>
                <a:cs typeface="Helvetica"/>
              </a:rPr>
              <a:t>Cover and Modify</a:t>
            </a:r>
            <a:endParaRPr lang="en-US" sz="4400" b="1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5" y="3544007"/>
            <a:ext cx="2438143" cy="260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012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Working with Legacy Code is all about “Safety”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75" y="1706040"/>
            <a:ext cx="6099392" cy="45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169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change points</a:t>
            </a:r>
          </a:p>
          <a:p>
            <a:r>
              <a:rPr lang="en-US" dirty="0" smtClean="0"/>
              <a:t>Find test points</a:t>
            </a:r>
          </a:p>
          <a:p>
            <a:r>
              <a:rPr lang="en-US" dirty="0" smtClean="0"/>
              <a:t>Break dependencies</a:t>
            </a:r>
          </a:p>
          <a:p>
            <a:r>
              <a:rPr lang="en-US" dirty="0" smtClean="0"/>
              <a:t>Write tests</a:t>
            </a:r>
          </a:p>
          <a:p>
            <a:r>
              <a:rPr lang="en-US" dirty="0" smtClean="0"/>
              <a:t>Make changes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64153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change points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Legacy code is usually hard to understand</a:t>
            </a:r>
            <a:endParaRPr lang="ru-RU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Change points are usually highly distributed</a:t>
            </a:r>
          </a:p>
        </p:txBody>
      </p:sp>
    </p:spTree>
    <p:extLst>
      <p:ext uri="{BB962C8B-B14F-4D97-AF65-F5344CB8AC3E}">
        <p14:creationId xmlns:p14="http://schemas.microsoft.com/office/powerpoint/2010/main" val="23673508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4" y="281074"/>
            <a:ext cx="7467278" cy="65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22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change points</a:t>
            </a:r>
          </a:p>
          <a:p>
            <a:r>
              <a:rPr lang="en-US" dirty="0" smtClean="0"/>
              <a:t>Find test points</a:t>
            </a:r>
          </a:p>
          <a:p>
            <a:pPr lvl="1"/>
            <a:r>
              <a:rPr lang="en-US" dirty="0" smtClean="0"/>
              <a:t>We have to be sure that the behavior of the system has not changed</a:t>
            </a:r>
          </a:p>
        </p:txBody>
      </p:sp>
    </p:spTree>
    <p:extLst>
      <p:ext uri="{BB962C8B-B14F-4D97-AF65-F5344CB8AC3E}">
        <p14:creationId xmlns:p14="http://schemas.microsoft.com/office/powerpoint/2010/main" val="198989725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Sure that </a:t>
            </a:r>
            <a:br>
              <a:rPr lang="en-US" dirty="0" smtClean="0"/>
            </a:br>
            <a:r>
              <a:rPr lang="en-US" dirty="0" smtClean="0"/>
              <a:t>your changes are </a:t>
            </a:r>
            <a:r>
              <a:rPr lang="en-US" b="1" dirty="0" smtClean="0"/>
              <a:t>“safe”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93" y="1628012"/>
            <a:ext cx="6609731" cy="49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635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ApprovalTests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44" y="1546610"/>
            <a:ext cx="7315563" cy="501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919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895600"/>
            <a:ext cx="3505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27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271" y="2982724"/>
            <a:ext cx="3597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// Magic. Do not touch.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690971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50" y="1673225"/>
            <a:ext cx="10953750" cy="4916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925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Developers are Brave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3847626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are good while you are changing the code.</a:t>
            </a:r>
          </a:p>
          <a:p>
            <a:endParaRPr lang="en-US" dirty="0"/>
          </a:p>
          <a:p>
            <a:r>
              <a:rPr lang="en-US" dirty="0" smtClean="0"/>
              <a:t>Don’t forget to get rid of them later.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1040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change points</a:t>
            </a:r>
          </a:p>
          <a:p>
            <a:r>
              <a:rPr lang="en-US" dirty="0" smtClean="0"/>
              <a:t>Find test points</a:t>
            </a:r>
          </a:p>
          <a:p>
            <a:r>
              <a:rPr lang="en-US" dirty="0" smtClean="0"/>
              <a:t>Break dependencies</a:t>
            </a:r>
          </a:p>
          <a:p>
            <a:pPr lvl="1"/>
            <a:r>
              <a:rPr lang="en-US" dirty="0" smtClean="0"/>
              <a:t>Can we instantiate/use class in isolation?</a:t>
            </a:r>
          </a:p>
          <a:p>
            <a:pPr lvl="1"/>
            <a:r>
              <a:rPr lang="en-US" dirty="0" smtClean="0"/>
              <a:t>Can we get computation results?</a:t>
            </a:r>
          </a:p>
        </p:txBody>
      </p:sp>
    </p:spTree>
    <p:extLst>
      <p:ext uri="{BB962C8B-B14F-4D97-AF65-F5344CB8AC3E}">
        <p14:creationId xmlns:p14="http://schemas.microsoft.com/office/powerpoint/2010/main" val="22582782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 and Separation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break dependencies to </a:t>
            </a:r>
            <a:r>
              <a:rPr lang="en-US" b="1" dirty="0"/>
              <a:t>sense</a:t>
            </a:r>
            <a:r>
              <a:rPr lang="en-US" dirty="0"/>
              <a:t> when we can't access values our code computes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break dependencies to </a:t>
            </a:r>
            <a:r>
              <a:rPr lang="en-US" b="1" dirty="0"/>
              <a:t>separate</a:t>
            </a:r>
            <a:r>
              <a:rPr lang="en-US" dirty="0"/>
              <a:t> when we can't even get a piece of code into a test harness to </a:t>
            </a:r>
            <a:r>
              <a:rPr lang="en-US" dirty="0" smtClean="0"/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29934202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Seam</a:t>
            </a:r>
            <a:r>
              <a:rPr lang="en-US" dirty="0"/>
              <a:t>: a place where you can alter behavior of your program without editing in that </a:t>
            </a:r>
            <a:r>
              <a:rPr lang="en-US" dirty="0" smtClean="0"/>
              <a:t>place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r>
              <a:rPr lang="en-US" dirty="0"/>
              <a:t>Preprocessor seams </a:t>
            </a:r>
            <a:endParaRPr lang="en-US" dirty="0" smtClean="0"/>
          </a:p>
          <a:p>
            <a:r>
              <a:rPr lang="en-US" dirty="0" smtClean="0"/>
              <a:t>Link seam</a:t>
            </a:r>
          </a:p>
          <a:p>
            <a:r>
              <a:rPr lang="en-US" dirty="0" smtClean="0"/>
              <a:t>Object </a:t>
            </a:r>
            <a:r>
              <a:rPr lang="en-US" dirty="0"/>
              <a:t>seam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6176390"/>
            <a:ext cx="3745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blog.peterritchie.com</a:t>
            </a:r>
            <a:r>
              <a:rPr lang="en-US" dirty="0"/>
              <a:t>/?p=2211</a:t>
            </a:r>
          </a:p>
        </p:txBody>
      </p:sp>
    </p:spTree>
    <p:extLst>
      <p:ext uri="{BB962C8B-B14F-4D97-AF65-F5344CB8AC3E}">
        <p14:creationId xmlns:p14="http://schemas.microsoft.com/office/powerpoint/2010/main" val="32284998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5" y="1659830"/>
            <a:ext cx="8669387" cy="2973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299" y="4646022"/>
            <a:ext cx="7099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In this case we can’t create instance of the class in isolation</a:t>
            </a:r>
            <a:r>
              <a:rPr lang="ru-RU" sz="2000" dirty="0" smtClean="0">
                <a:latin typeface="Helvetica Light"/>
                <a:cs typeface="Helvetica Light"/>
              </a:rPr>
              <a:t>.</a:t>
            </a: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0327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DI principle is violated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65" y="2659459"/>
            <a:ext cx="5440036" cy="28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552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5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95" t="13336" b="13336"/>
          <a:stretch/>
        </p:blipFill>
        <p:spPr>
          <a:xfrm>
            <a:off x="-476751" y="759454"/>
            <a:ext cx="9620751" cy="5826844"/>
          </a:xfrm>
        </p:spPr>
      </p:pic>
    </p:spTree>
    <p:extLst>
      <p:ext uri="{BB962C8B-B14F-4D97-AF65-F5344CB8AC3E}">
        <p14:creationId xmlns:p14="http://schemas.microsoft.com/office/powerpoint/2010/main" val="407452304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rid of 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 Interface &amp; Parameterize </a:t>
            </a:r>
            <a:r>
              <a:rPr lang="en-US" dirty="0"/>
              <a:t>C</a:t>
            </a:r>
            <a:r>
              <a:rPr lang="en-US" dirty="0" smtClean="0"/>
              <a:t>onstructor.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74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Interface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03" y="1950560"/>
            <a:ext cx="7850532" cy="2085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303" y="1581228"/>
            <a:ext cx="529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Name “Sensor” is too generic in this case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5003" y="4213965"/>
            <a:ext cx="4072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Let’s extract “Sensor” interface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03" y="4593634"/>
            <a:ext cx="5779120" cy="152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363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Parameterize Constructor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284433"/>
            <a:ext cx="8549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Default constructor still creates dependency, but we can use </a:t>
            </a:r>
          </a:p>
          <a:p>
            <a:r>
              <a:rPr lang="en-US" sz="2400" dirty="0" smtClean="0">
                <a:latin typeface="Helvetica Light"/>
                <a:cs typeface="Helvetica Light"/>
              </a:rPr>
              <a:t>“parameterized constructor” to substitute it.</a:t>
            </a:r>
            <a:endParaRPr lang="en-US" sz="2400" dirty="0">
              <a:latin typeface="Helvetica Light"/>
              <a:cs typeface="Helvetica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5668551" cy="39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031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270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Extract and Override</a:t>
            </a:r>
            <a:r>
              <a:rPr lang="ru-RU" dirty="0" smtClean="0"/>
              <a:t> (</a:t>
            </a:r>
            <a:r>
              <a:rPr lang="en-US" dirty="0" smtClean="0"/>
              <a:t>step</a:t>
            </a:r>
            <a:r>
              <a:rPr lang="ru-RU" dirty="0" smtClean="0"/>
              <a:t> 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581"/>
          <a:stretch/>
        </p:blipFill>
        <p:spPr>
          <a:xfrm>
            <a:off x="457200" y="3623417"/>
            <a:ext cx="8097887" cy="2433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6312"/>
          <a:stretch/>
        </p:blipFill>
        <p:spPr>
          <a:xfrm>
            <a:off x="457200" y="2109579"/>
            <a:ext cx="8420364" cy="1103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740247"/>
            <a:ext cx="1553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Old code: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212693"/>
            <a:ext cx="167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New code:</a:t>
            </a:r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3754" y="1217583"/>
            <a:ext cx="1980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Factory Method</a:t>
            </a: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752329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and Override</a:t>
            </a:r>
            <a:r>
              <a:rPr lang="ru-RU" dirty="0" smtClean="0"/>
              <a:t> (</a:t>
            </a:r>
            <a:r>
              <a:rPr lang="en-US" dirty="0" smtClean="0"/>
              <a:t>step </a:t>
            </a:r>
            <a:r>
              <a:rPr lang="ru-RU" dirty="0" smtClean="0"/>
              <a:t>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33" y="1833521"/>
            <a:ext cx="6764693" cy="2585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4133" y="1150993"/>
            <a:ext cx="1980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Factory Method</a:t>
            </a: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62582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Extract and Override?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Changing Legacy code is risky </a:t>
            </a:r>
            <a:r>
              <a:rPr lang="ru-RU" dirty="0" smtClean="0"/>
              <a:t>. </a:t>
            </a:r>
            <a:r>
              <a:rPr lang="en-US" dirty="0" smtClean="0"/>
              <a:t>We have to apply the safest and the smallest changes 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8003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method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90" y="1414787"/>
            <a:ext cx="6500263" cy="29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287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method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244" y="1186805"/>
            <a:ext cx="86933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Let</a:t>
            </a:r>
            <a:r>
              <a:rPr lang="fr-FR" sz="2400" dirty="0" smtClean="0">
                <a:latin typeface="Helvetica Light"/>
                <a:cs typeface="Helvetica Light"/>
              </a:rPr>
              <a:t>’</a:t>
            </a:r>
            <a:r>
              <a:rPr lang="en-US" sz="2400" dirty="0" smtClean="0">
                <a:latin typeface="Helvetica Light"/>
                <a:cs typeface="Helvetica Light"/>
              </a:rPr>
              <a:t>s wrap call to </a:t>
            </a:r>
            <a:r>
              <a:rPr lang="en-US" sz="2400" dirty="0" err="1" smtClean="0">
                <a:latin typeface="Helvetica Light"/>
                <a:cs typeface="Helvetica Light"/>
              </a:rPr>
              <a:t>source.Read</a:t>
            </a:r>
            <a:r>
              <a:rPr lang="en-US" sz="2400" dirty="0" smtClean="0">
                <a:latin typeface="Helvetica Light"/>
                <a:cs typeface="Helvetica Light"/>
              </a:rPr>
              <a:t>() with Modify() method</a:t>
            </a:r>
            <a:endParaRPr lang="en-US" sz="2400" dirty="0">
              <a:latin typeface="Helvetica Light"/>
              <a:cs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4" y="1867928"/>
            <a:ext cx="8378842" cy="23114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544" y="4491266"/>
            <a:ext cx="869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Safe and </a:t>
            </a:r>
            <a:r>
              <a:rPr lang="en-US" sz="2400" dirty="0">
                <a:latin typeface="Helvetica Light"/>
                <a:cs typeface="Helvetica Light"/>
              </a:rPr>
              <a:t>m</a:t>
            </a:r>
            <a:r>
              <a:rPr lang="en-US" sz="2400" dirty="0" smtClean="0">
                <a:latin typeface="Helvetica Light"/>
                <a:cs typeface="Helvetica Light"/>
              </a:rPr>
              <a:t>inimal change.</a:t>
            </a:r>
            <a:endParaRPr lang="en-US" sz="2400" dirty="0">
              <a:latin typeface="Helvetica Light"/>
              <a:cs typeface="Helvetica Ligh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68159" y="2171615"/>
            <a:ext cx="921826" cy="204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8185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Overriding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63835"/>
            <a:ext cx="5700518" cy="1277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28169"/>
            <a:ext cx="6643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Is it safe to change private to</a:t>
            </a:r>
            <a:r>
              <a:rPr lang="ru-RU" sz="2400" dirty="0" smtClean="0">
                <a:latin typeface="Helvetica Light"/>
                <a:cs typeface="Helvetica Light"/>
              </a:rPr>
              <a:t> </a:t>
            </a:r>
            <a:r>
              <a:rPr lang="en-US" sz="2400" b="1" dirty="0" smtClean="0">
                <a:latin typeface="Helvetica"/>
                <a:cs typeface="Helvetica"/>
              </a:rPr>
              <a:t>protected</a:t>
            </a:r>
            <a:r>
              <a:rPr lang="en-US" sz="2400" dirty="0" smtClean="0">
                <a:latin typeface="Helvetica Light"/>
                <a:cs typeface="Helvetica Light"/>
              </a:rPr>
              <a:t>? Yes</a:t>
            </a:r>
            <a:r>
              <a:rPr lang="ru-RU" sz="2400" dirty="0" smtClean="0">
                <a:latin typeface="Helvetica Light"/>
                <a:cs typeface="Helvetica Light"/>
              </a:rPr>
              <a:t>!</a:t>
            </a:r>
          </a:p>
          <a:p>
            <a:r>
              <a:rPr lang="en-US" sz="2400" dirty="0" smtClean="0">
                <a:latin typeface="Helvetica Light"/>
                <a:cs typeface="Helvetica Light"/>
              </a:rPr>
              <a:t>Is it safe to make method </a:t>
            </a:r>
            <a:r>
              <a:rPr lang="en-US" sz="2400" b="1" dirty="0" smtClean="0">
                <a:latin typeface="Helvetica"/>
                <a:cs typeface="Helvetica"/>
              </a:rPr>
              <a:t>virtual</a:t>
            </a:r>
            <a:r>
              <a:rPr lang="ru-RU" sz="2400" dirty="0" smtClean="0">
                <a:latin typeface="Helvetica Light"/>
                <a:cs typeface="Helvetica Light"/>
              </a:rPr>
              <a:t>? </a:t>
            </a:r>
            <a:r>
              <a:rPr lang="en-US" sz="2400" dirty="0" smtClean="0">
                <a:latin typeface="Helvetica Light"/>
                <a:cs typeface="Helvetica Light"/>
              </a:rPr>
              <a:t>Yes</a:t>
            </a:r>
            <a:r>
              <a:rPr lang="ru-RU" sz="2400" dirty="0" smtClean="0">
                <a:latin typeface="Helvetica Light"/>
                <a:cs typeface="Helvetica Light"/>
              </a:rPr>
              <a:t>!</a:t>
            </a:r>
            <a:endParaRPr lang="en-US" sz="24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34387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2844425"/>
            <a:ext cx="6823761" cy="2131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1358127"/>
            <a:ext cx="836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Light"/>
                <a:cs typeface="Helvetica Light"/>
              </a:rPr>
              <a:t>Now we can redefine this behavior in inherited class </a:t>
            </a:r>
            <a:endParaRPr lang="ru-RU" sz="2400" dirty="0" smtClean="0">
              <a:latin typeface="Helvetica Light"/>
              <a:cs typeface="Helvetica Ligh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Override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1871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Extract and Override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51694" y="1197086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Light"/>
                <a:cs typeface="Helvetica Light"/>
              </a:rPr>
              <a:t>3</a:t>
            </a:r>
            <a:r>
              <a:rPr lang="en-US" sz="2000" baseline="30000" dirty="0" smtClean="0">
                <a:latin typeface="Helvetica Light"/>
                <a:cs typeface="Helvetica Light"/>
              </a:rPr>
              <a:t>rd</a:t>
            </a:r>
            <a:r>
              <a:rPr lang="en-US" sz="2000" dirty="0" smtClean="0">
                <a:latin typeface="Helvetica Light"/>
                <a:cs typeface="Helvetica Light"/>
              </a:rPr>
              <a:t> party</a:t>
            </a:r>
            <a:endParaRPr lang="en-US" sz="2000" dirty="0">
              <a:latin typeface="Helvetica Light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3149637"/>
            <a:ext cx="836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Extract</a:t>
            </a:r>
            <a:endParaRPr lang="ru-RU" dirty="0" smtClean="0"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3974" y="4624781"/>
            <a:ext cx="836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Override</a:t>
            </a:r>
            <a:endParaRPr lang="ru-RU" dirty="0" smtClean="0">
              <a:latin typeface="Helvetica Light"/>
              <a:cs typeface="Helvetica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5017"/>
          <a:stretch/>
        </p:blipFill>
        <p:spPr>
          <a:xfrm>
            <a:off x="492501" y="2108200"/>
            <a:ext cx="6055464" cy="1007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74" y="3518969"/>
            <a:ext cx="6843213" cy="1105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05" y="4994112"/>
            <a:ext cx="7153727" cy="113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00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Sensing with Extract and Override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8" y="1529220"/>
            <a:ext cx="7853425" cy="1169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96" y="2989935"/>
            <a:ext cx="6355329" cy="1144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67" y="4381499"/>
            <a:ext cx="6285439" cy="22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0604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Identify change points</a:t>
            </a:r>
          </a:p>
          <a:p>
            <a:r>
              <a:rPr lang="en-US" dirty="0" smtClean="0"/>
              <a:t>Find test points</a:t>
            </a:r>
          </a:p>
          <a:p>
            <a:r>
              <a:rPr lang="en-US" dirty="0" smtClean="0"/>
              <a:t>Break dependencies</a:t>
            </a:r>
          </a:p>
          <a:p>
            <a:r>
              <a:rPr lang="en-US" dirty="0" smtClean="0"/>
              <a:t>Write tests</a:t>
            </a:r>
          </a:p>
          <a:p>
            <a:pPr lvl="1"/>
            <a:r>
              <a:rPr lang="en-US" dirty="0"/>
              <a:t>Slow and complex </a:t>
            </a:r>
            <a:r>
              <a:rPr lang="en-US" dirty="0" smtClean="0"/>
              <a:t>tests are </a:t>
            </a:r>
            <a:r>
              <a:rPr lang="en-US" dirty="0" smtClean="0"/>
              <a:t>still </a:t>
            </a:r>
            <a:r>
              <a:rPr lang="en-US" dirty="0" smtClean="0"/>
              <a:t>fine </a:t>
            </a:r>
            <a:r>
              <a:rPr lang="en-US" dirty="0" smtClean="0"/>
              <a:t>here</a:t>
            </a:r>
          </a:p>
          <a:p>
            <a:pPr lvl="1"/>
            <a:r>
              <a:rPr lang="en-US" dirty="0" smtClean="0"/>
              <a:t>Our goal is </a:t>
            </a:r>
            <a:r>
              <a:rPr lang="en-US" dirty="0" smtClean="0"/>
              <a:t>safety</a:t>
            </a:r>
          </a:p>
          <a:p>
            <a:pPr lvl="1"/>
            <a:r>
              <a:rPr lang="en-US" dirty="0" smtClean="0"/>
              <a:t>Whatever guarantees safety is ok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779053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069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2907" y="3105835"/>
            <a:ext cx="7733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/* This is O(scary), but seems quick enough in practice. */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190446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 change points</a:t>
            </a:r>
          </a:p>
          <a:p>
            <a:r>
              <a:rPr lang="en-US" dirty="0" smtClean="0"/>
              <a:t>Find test points</a:t>
            </a:r>
          </a:p>
          <a:p>
            <a:r>
              <a:rPr lang="en-US" dirty="0" smtClean="0"/>
              <a:t>Break dependencies</a:t>
            </a:r>
          </a:p>
          <a:p>
            <a:r>
              <a:rPr lang="en-US" dirty="0" smtClean="0"/>
              <a:t>Write tests</a:t>
            </a:r>
          </a:p>
          <a:p>
            <a:r>
              <a:rPr lang="en-US" dirty="0" smtClean="0"/>
              <a:t>Make changes in small steps and </a:t>
            </a:r>
            <a:r>
              <a:rPr lang="en-US" b="1" dirty="0" smtClean="0"/>
              <a:t>refactor</a:t>
            </a:r>
            <a:r>
              <a:rPr lang="en-US" dirty="0" smtClean="0"/>
              <a:t> while changing.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574294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Summary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7133"/>
            <a:ext cx="280670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3634" y="1581779"/>
            <a:ext cx="611036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Refactor early</a:t>
            </a:r>
          </a:p>
          <a:p>
            <a:r>
              <a:rPr lang="en-US" sz="3200" dirty="0" smtClean="0"/>
              <a:t>Refactor often</a:t>
            </a:r>
          </a:p>
          <a:p>
            <a:r>
              <a:rPr lang="en-US" sz="3200" dirty="0" smtClean="0"/>
              <a:t>Refactor on purpose</a:t>
            </a:r>
          </a:p>
          <a:p>
            <a:r>
              <a:rPr lang="en-US" sz="3200" dirty="0" smtClean="0"/>
              <a:t>Add measurements to your process</a:t>
            </a:r>
          </a:p>
          <a:p>
            <a:r>
              <a:rPr lang="en-US" sz="3200" dirty="0" smtClean="0"/>
              <a:t>Safety is a value</a:t>
            </a:r>
          </a:p>
          <a:p>
            <a:r>
              <a:rPr lang="en-US" sz="3200" dirty="0" smtClean="0"/>
              <a:t>Look for tools</a:t>
            </a:r>
          </a:p>
          <a:p>
            <a:r>
              <a:rPr lang="en-US" sz="3200" dirty="0" smtClean="0"/>
              <a:t>Learn the techniques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0032295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11" y="3013501"/>
            <a:ext cx="1667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// </a:t>
            </a:r>
            <a:r>
              <a:rPr lang="fr-FR" sz="2400" dirty="0" err="1"/>
              <a:t>I'm</a:t>
            </a:r>
            <a:r>
              <a:rPr lang="fr-FR" sz="2400" dirty="0"/>
              <a:t> </a:t>
            </a:r>
            <a:r>
              <a:rPr lang="fr-FR" sz="2400" dirty="0" err="1"/>
              <a:t>sorry</a:t>
            </a:r>
            <a:r>
              <a:rPr lang="fr-FR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03358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827" y="0"/>
            <a:ext cx="10318011" cy="686147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6700" y="4317999"/>
            <a:ext cx="5637484" cy="2543477"/>
          </a:xfrm>
          <a:solidFill>
            <a:schemeClr val="tx1">
              <a:alpha val="52000"/>
            </a:schemeClr>
          </a:solidFill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FFFF"/>
                </a:solidFill>
                <a:latin typeface="Helvetica"/>
                <a:cs typeface="Helvetica"/>
              </a:rPr>
              <a:t>Questions?</a:t>
            </a:r>
            <a:endParaRPr lang="en-US" sz="72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780773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993900"/>
            <a:ext cx="58293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507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Michael C. Feathers </a:t>
            </a:r>
            <a:r>
              <a:rPr lang="en-US" dirty="0" smtClean="0"/>
              <a:t>“Working Effectively With Legacy Code”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092" y="2359137"/>
            <a:ext cx="3123876" cy="41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38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://github.com/DmytroMindra/</a:t>
            </a:r>
            <a:r>
              <a:rPr lang="en-US" dirty="0" smtClean="0">
                <a:hlinkClick r:id="rId2"/>
              </a:rPr>
              <a:t>GildedRose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401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Refactoring Value or Waste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http://brodzinski.com/2012/10/refactoring-value-waste.html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 smtClean="0"/>
              <a:t>Code Quality Assurance</a:t>
            </a:r>
          </a:p>
          <a:p>
            <a:pPr marL="0" indent="0">
              <a:buNone/>
            </a:pPr>
            <a:r>
              <a:rPr lang="en-US" sz="2000" dirty="0" smtClean="0">
                <a:hlinkClick r:id="rId3"/>
              </a:rPr>
              <a:t>http://www.codeproject.com/KB/architecture/Code_Quallity_Assurance.aspx?fid=441965&amp;df=90&amp;mpp=25&amp;noise=3&amp;sort=Position&amp;view=Quick&amp;select=2149022#xx2149022xx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3427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http://www.trijug.org/downloads/refactor-</a:t>
            </a:r>
            <a:r>
              <a:rPr lang="en-US" dirty="0" smtClean="0">
                <a:hlinkClick r:id="rId2"/>
              </a:rPr>
              <a:t>metrics.pdf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http://www.infoq.com/news/2007/12/refactoring-is-</a:t>
            </a:r>
            <a:r>
              <a:rPr lang="en-US" dirty="0" smtClean="0">
                <a:hlinkClick r:id="rId3"/>
              </a:rPr>
              <a:t>waste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http://www.slideshare.net/yodamann/icsa-2014-mudsustaining-</a:t>
            </a:r>
            <a:r>
              <a:rPr lang="en-US" dirty="0" smtClean="0">
                <a:hlinkClick r:id="rId4"/>
              </a:rPr>
              <a:t>architecture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9405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957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http://claysnow.co.uk/the-beer-belly-testing-anti-pattern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http://www.slideshare.net/excellaco/working-effectively-with-legacy-code-</a:t>
            </a:r>
            <a:r>
              <a:rPr lang="en-US" dirty="0" smtClean="0">
                <a:hlinkClick r:id="rId3"/>
              </a:rPr>
              <a:t>15594623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http://joel.franusic.com/2015/02/27/notes-on-art-and-fear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409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273" y="1802079"/>
            <a:ext cx="861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"A true legacy gets better with age." (y)</a:t>
            </a:r>
          </a:p>
          <a:p>
            <a:r>
              <a:rPr lang="en-US" dirty="0">
                <a:hlinkClick r:id="rId2"/>
              </a:rPr>
              <a:t>http://blog.8thlight.com/uncle-bob/2014/04/03/Code-</a:t>
            </a:r>
            <a:r>
              <a:rPr lang="en-US" dirty="0" smtClean="0">
                <a:hlinkClick r:id="rId2"/>
              </a:rPr>
              <a:t>Hoarders.html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http://blog.cleancoder.com/uncle-bob/2015/04/15/</a:t>
            </a:r>
            <a:r>
              <a:rPr lang="en-US" dirty="0" smtClean="0">
                <a:hlinkClick r:id="rId3"/>
              </a:rPr>
              <a:t>DoesOrganizationMatter.html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http://www.slideshare.net/kaunasjug/bye-bye-cowboy-coder-</a:t>
            </a:r>
            <a:r>
              <a:rPr lang="en-US" dirty="0" smtClean="0">
                <a:hlinkClick r:id="rId4"/>
              </a:rPr>
              <a:t>days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5"/>
              </a:rPr>
              <a:t>http://www.slideshare.net/nashjain/working-effectively-with-legacy-code-</a:t>
            </a:r>
            <a:r>
              <a:rPr lang="en-US" dirty="0" smtClean="0">
                <a:hlinkClick r:id="rId5"/>
              </a:rPr>
              <a:t>presentation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6"/>
              </a:rPr>
              <a:t>http://minds.coremedia.com/2013/08/21/sokahh-coding-dojo-legacy-code-kata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572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6608</TotalTime>
  <Words>1418</Words>
  <Application>Microsoft Macintosh PowerPoint</Application>
  <PresentationFormat>On-screen Show (4:3)</PresentationFormat>
  <Paragraphs>268</Paragraphs>
  <Slides>91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Refactoring Legacy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Scrum эра</vt:lpstr>
      <vt:lpstr>Extreme Programming (XP)</vt:lpstr>
      <vt:lpstr>PowerPoint Presentation</vt:lpstr>
      <vt:lpstr>What do developers want?</vt:lpstr>
      <vt:lpstr>Are you going to refactor with good intention(goal) in your mind?</vt:lpstr>
      <vt:lpstr>PowerPoint Presentation</vt:lpstr>
      <vt:lpstr>What is good? What are the Values?</vt:lpstr>
      <vt:lpstr>PowerPoint Presentation</vt:lpstr>
      <vt:lpstr>How can you measure you design?</vt:lpstr>
      <vt:lpstr>Measuring your Design</vt:lpstr>
      <vt:lpstr>NDepend</vt:lpstr>
      <vt:lpstr>FxCop</vt:lpstr>
      <vt:lpstr>Tracing the History</vt:lpstr>
      <vt:lpstr>Big Refactoring</vt:lpstr>
      <vt:lpstr>Good Refactoing</vt:lpstr>
      <vt:lpstr>PowerPoint Presentation</vt:lpstr>
      <vt:lpstr>PowerPoint Presentation</vt:lpstr>
      <vt:lpstr>PowerPoint Presentation</vt:lpstr>
      <vt:lpstr>What do you call “legacy code”?</vt:lpstr>
      <vt:lpstr>PowerPoint Presentation</vt:lpstr>
      <vt:lpstr>PowerPoint Presentation</vt:lpstr>
      <vt:lpstr>Legacy code origins</vt:lpstr>
      <vt:lpstr>Golden rule of software development</vt:lpstr>
      <vt:lpstr>Why do we change the code ?</vt:lpstr>
      <vt:lpstr>PowerPoint Presentation</vt:lpstr>
      <vt:lpstr>PowerPoint Presentation</vt:lpstr>
      <vt:lpstr>How to work with legacy code?</vt:lpstr>
      <vt:lpstr>The most popular technique to deal with Legacy Code</vt:lpstr>
      <vt:lpstr>PowerPoint Presentation</vt:lpstr>
      <vt:lpstr>Code Contracts  and  Static Code Analysis</vt:lpstr>
      <vt:lpstr>A much better option</vt:lpstr>
      <vt:lpstr>Working with Legacy Code is all about “Safety”</vt:lpstr>
      <vt:lpstr>Getting Started</vt:lpstr>
      <vt:lpstr>Where to start?</vt:lpstr>
      <vt:lpstr>PowerPoint Presentation</vt:lpstr>
      <vt:lpstr>Getting Started</vt:lpstr>
      <vt:lpstr>Make Sure that  your changes are “safe”</vt:lpstr>
      <vt:lpstr>ApprovalTests</vt:lpstr>
      <vt:lpstr>PowerPoint Presentation</vt:lpstr>
      <vt:lpstr>PowerPoint Presentation</vt:lpstr>
      <vt:lpstr>Integration Tests</vt:lpstr>
      <vt:lpstr>Getting Started</vt:lpstr>
      <vt:lpstr>Sensing and Separation</vt:lpstr>
      <vt:lpstr>Seams</vt:lpstr>
      <vt:lpstr>Separation</vt:lpstr>
      <vt:lpstr>Separation</vt:lpstr>
      <vt:lpstr>PowerPoint Presentation</vt:lpstr>
      <vt:lpstr>Getting rid of dependencies</vt:lpstr>
      <vt:lpstr>Extract Interface</vt:lpstr>
      <vt:lpstr>Parameterize Constructor</vt:lpstr>
      <vt:lpstr>Extract and Override (step 1)</vt:lpstr>
      <vt:lpstr>Extract and Override (step 2)</vt:lpstr>
      <vt:lpstr>Why Extract and Override?</vt:lpstr>
      <vt:lpstr>Adding a method</vt:lpstr>
      <vt:lpstr>Adding a method</vt:lpstr>
      <vt:lpstr>Overriding</vt:lpstr>
      <vt:lpstr>Override</vt:lpstr>
      <vt:lpstr>Extract and Override</vt:lpstr>
      <vt:lpstr>Sensing with Extract and Override</vt:lpstr>
      <vt:lpstr>Getting Started</vt:lpstr>
      <vt:lpstr>PowerPoint Presentation</vt:lpstr>
      <vt:lpstr>Getting Started</vt:lpstr>
      <vt:lpstr>Little Summary</vt:lpstr>
      <vt:lpstr>PowerPoint Presentation</vt:lpstr>
      <vt:lpstr>Questions?</vt:lpstr>
      <vt:lpstr>Thank You!</vt:lpstr>
      <vt:lpstr>References</vt:lpstr>
      <vt:lpstr>Exercise</vt:lpstr>
      <vt:lpstr>References</vt:lpstr>
      <vt:lpstr>References</vt:lpstr>
      <vt:lpstr>References</vt:lpstr>
      <vt:lpstr>References</vt:lpstr>
    </vt:vector>
  </TitlesOfParts>
  <Company>n/a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Dmytro Mindra</dc:creator>
  <cp:lastModifiedBy>Dmytro Mindra</cp:lastModifiedBy>
  <cp:revision>53</cp:revision>
  <dcterms:created xsi:type="dcterms:W3CDTF">2015-04-13T13:13:42Z</dcterms:created>
  <dcterms:modified xsi:type="dcterms:W3CDTF">2015-04-24T09:41:13Z</dcterms:modified>
</cp:coreProperties>
</file>