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notesMasterIdLst>
    <p:notesMasterId r:id="rId52"/>
  </p:notesMasterIdLst>
  <p:sldIdLst>
    <p:sldId id="256" r:id="rId6"/>
    <p:sldId id="431" r:id="rId7"/>
    <p:sldId id="2181" r:id="rId8"/>
    <p:sldId id="2210" r:id="rId9"/>
    <p:sldId id="2193" r:id="rId10"/>
    <p:sldId id="2192" r:id="rId11"/>
    <p:sldId id="2194" r:id="rId12"/>
    <p:sldId id="2191" r:id="rId13"/>
    <p:sldId id="2145" r:id="rId14"/>
    <p:sldId id="2188" r:id="rId15"/>
    <p:sldId id="2189" r:id="rId16"/>
    <p:sldId id="2148" r:id="rId17"/>
    <p:sldId id="2187" r:id="rId18"/>
    <p:sldId id="2195" r:id="rId19"/>
    <p:sldId id="2196" r:id="rId20"/>
    <p:sldId id="264" r:id="rId21"/>
    <p:sldId id="2198" r:id="rId22"/>
    <p:sldId id="2197" r:id="rId23"/>
    <p:sldId id="2199" r:id="rId24"/>
    <p:sldId id="2200" r:id="rId25"/>
    <p:sldId id="2201" r:id="rId26"/>
    <p:sldId id="272" r:id="rId27"/>
    <p:sldId id="2202" r:id="rId28"/>
    <p:sldId id="2150" r:id="rId29"/>
    <p:sldId id="2203" r:id="rId30"/>
    <p:sldId id="2088" r:id="rId31"/>
    <p:sldId id="2171" r:id="rId32"/>
    <p:sldId id="2090" r:id="rId33"/>
    <p:sldId id="2173" r:id="rId34"/>
    <p:sldId id="2174" r:id="rId35"/>
    <p:sldId id="2175" r:id="rId36"/>
    <p:sldId id="2091" r:id="rId37"/>
    <p:sldId id="2092" r:id="rId38"/>
    <p:sldId id="2211" r:id="rId39"/>
    <p:sldId id="2204" r:id="rId40"/>
    <p:sldId id="2205" r:id="rId41"/>
    <p:sldId id="2212" r:id="rId42"/>
    <p:sldId id="2206" r:id="rId43"/>
    <p:sldId id="2071" r:id="rId44"/>
    <p:sldId id="2177" r:id="rId45"/>
    <p:sldId id="2138" r:id="rId46"/>
    <p:sldId id="2139" r:id="rId47"/>
    <p:sldId id="2208" r:id="rId48"/>
    <p:sldId id="2213" r:id="rId49"/>
    <p:sldId id="2074" r:id="rId50"/>
    <p:sldId id="2068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DD46E2-448F-4F1B-88F3-3DCB6D816230}">
          <p14:sldIdLst>
            <p14:sldId id="256"/>
          </p14:sldIdLst>
        </p14:section>
        <p14:section name="Introduction" id="{4D6D9D60-704F-4ACF-9EAB-FCDDBD757AD5}">
          <p14:sldIdLst>
            <p14:sldId id="431"/>
          </p14:sldIdLst>
        </p14:section>
        <p14:section name="Content" id="{41B96B7F-C23B-49DE-9507-2858C5DBB869}">
          <p14:sldIdLst>
            <p14:sldId id="2181"/>
            <p14:sldId id="2210"/>
            <p14:sldId id="2193"/>
            <p14:sldId id="2192"/>
            <p14:sldId id="2194"/>
            <p14:sldId id="2191"/>
            <p14:sldId id="2145"/>
            <p14:sldId id="2188"/>
            <p14:sldId id="2189"/>
            <p14:sldId id="2148"/>
            <p14:sldId id="2187"/>
            <p14:sldId id="2195"/>
            <p14:sldId id="2196"/>
            <p14:sldId id="264"/>
            <p14:sldId id="2198"/>
            <p14:sldId id="2197"/>
            <p14:sldId id="2199"/>
            <p14:sldId id="2200"/>
            <p14:sldId id="2201"/>
            <p14:sldId id="272"/>
            <p14:sldId id="2202"/>
            <p14:sldId id="2150"/>
            <p14:sldId id="2203"/>
            <p14:sldId id="2088"/>
            <p14:sldId id="2171"/>
            <p14:sldId id="2090"/>
            <p14:sldId id="2173"/>
            <p14:sldId id="2174"/>
            <p14:sldId id="2175"/>
            <p14:sldId id="2091"/>
            <p14:sldId id="2092"/>
            <p14:sldId id="2211"/>
            <p14:sldId id="2204"/>
            <p14:sldId id="2205"/>
            <p14:sldId id="2212"/>
            <p14:sldId id="2206"/>
            <p14:sldId id="2071"/>
            <p14:sldId id="2177"/>
            <p14:sldId id="2138"/>
            <p14:sldId id="2139"/>
          </p14:sldIdLst>
        </p14:section>
        <p14:section name="Conclusion" id="{919D594C-FF1B-4F55-9F18-0963FDE1F94B}">
          <p14:sldIdLst>
            <p14:sldId id="2208"/>
            <p14:sldId id="2213"/>
            <p14:sldId id="2074"/>
            <p14:sldId id="20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AA750F-0943-41BA-5886-2ADF06A46AFA}" name="Ulzii Luvsanbat" initials="UL" userId="S::batul@microsoft.com::461a6c7a-a1ad-4ae2-8a42-e502e6d5a4f6" providerId="AD"/>
  <p188:author id="{8238131E-81F6-6E85-0071-1545A412FD12}" name="Julia Reid" initials="JR" userId="Julia Reid" providerId="None"/>
  <p188:author id="{70B0FE37-0962-6AB3-9775-E5BCA6F2C335}" name="Marian Luparu" initials="ML" userId="Marian Luparu" providerId="None"/>
  <p188:author id="{FF27FA58-B2A4-756E-8351-10F03B5B109D}" name="Gabor Horvath" initials="GH" userId="S::gahorvat@microsoft.com::6d790c0b-af16-41f6-90a8-43ea99201307" providerId="AD"/>
  <p188:author id="{9496255C-8D02-E2FB-3C62-6D19E965BC8B}" name="Sy Brand" initials="SB" userId="S::sybrand@microsoft.com::88b4ffa4-f5a4-4dc2-a281-9fa464983e49" providerId="AD"/>
  <p188:author id="{9343B677-C45C-E703-0B86-0779C69B4AF7}" name="Russell Hadley" initials="RH" userId="S::rhadley@microsoft.com::ef57f4dd-88b4-4295-be0a-ab7b7aaf9738" providerId="AD"/>
  <p188:author id="{120D8A89-D845-B194-9C6F-B349B5A04B99}" name="Eric Brumer" initials="EB" userId="S::ericbr@microsoft.com::f8d455aa-136b-41ab-8d05-02450ebf45db" providerId="AD"/>
  <p188:author id="{534279A1-F916-21FA-819E-E159286516E5}" name="Stephan T. Lavavej" initials="SL" userId="S::stl@microsoft.com::596a4212-26a0-4d2b-8777-becf6db79d4b" providerId="AD"/>
  <p188:author id="{9B4F34A6-8308-D383-F3E5-2356A7E483C2}" name="Mahmoud Saleh" initials="MS" userId="S::msaleh@microsoft.com::bea78a7f-0732-4b15-84ad-6d696c641ed5" providerId="AD"/>
  <p188:author id="{53949BB2-A59D-9D07-F87D-DD755E367315}" name="Mahmoud Saleh" initials="MS" userId="Mahmoud Saleh" providerId="None"/>
  <p188:author id="{F93DCABE-454A-C07B-AC9E-8DFDA05F2D76}" name="David Li" initials="DL" userId="S::davidli1@microsoft.com::aac71fc3-583d-46bf-8cfb-0318cbf5e6b0" providerId="AD"/>
  <p188:author id="{52A4CBD9-B9AF-C606-E7A7-64BEE95FE879}" name="Sy Brand" initials="SB" userId="S::sibrand@microsoft.com::88b4ffa4-f5a4-4dc2-a281-9fa464983e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97FE"/>
    <a:srgbClr val="0066FF"/>
    <a:srgbClr val="A31515"/>
    <a:srgbClr val="0451A5"/>
    <a:srgbClr val="000000"/>
    <a:srgbClr val="142159"/>
    <a:srgbClr val="94CEF9"/>
    <a:srgbClr val="257DFF"/>
    <a:srgbClr val="21A2F1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6" autoAdjust="0"/>
    <p:restoredTop sz="80676" autoAdjust="0"/>
  </p:normalViewPr>
  <p:slideViewPr>
    <p:cSldViewPr snapToGrid="0">
      <p:cViewPr varScale="1">
        <p:scale>
          <a:sx n="91" d="100"/>
          <a:sy n="91" d="100"/>
        </p:scale>
        <p:origin x="39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7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8/10/relationships/authors" Target="author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D9E1B-1226-4B43-A1FC-F24FC9B9984D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95C90-9F4C-4760-9B58-3418D7186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9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 everyone, my name is Julia and I’m a Product Manager on the  C++ team at Microsoft. My team maintains a suite of tools for C++ developers, like Visual Studio, VS Code, the MSVC compiler,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MSBuild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vcpkg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 specifically work on C++ development experiences in Visual Studio Code. Today, I’m going to give you the tools and tips to level up your debugging workflow.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95C90-9F4C-4760-9B58-3418D71869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3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AEE68-C9FE-41CF-AD32-3FB25D2E78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10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AEE68-C9FE-41CF-AD32-3FB25D2E78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81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AEE68-C9FE-41CF-AD32-3FB25D2E78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34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AEE68-C9FE-41CF-AD32-3FB25D2E78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86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95C90-9F4C-4760-9B58-3418D71869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1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AEE68-C9FE-41CF-AD32-3FB25D2E78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21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95C90-9F4C-4760-9B58-3418D71869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32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95C90-9F4C-4760-9B58-3418D71869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70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95C90-9F4C-4760-9B58-3418D71869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73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95C90-9F4C-4760-9B58-3418D71869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20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AEE68-C9FE-41CF-AD32-3FB25D2E78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25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95C90-9F4C-4760-9B58-3418D71869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62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95C90-9F4C-4760-9B58-3418D71869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08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95C90-9F4C-4760-9B58-3418D71869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08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95C90-9F4C-4760-9B58-3418D71869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58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DE381-E731-4541-B33D-78243C45E9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460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95C90-9F4C-4760-9B58-3418D71869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927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DE381-E731-4541-B33D-78243C45E9B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642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DE381-E731-4541-B33D-78243C45E9B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844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24292F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DE381-E731-4541-B33D-78243C45E9B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318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24292F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DE381-E731-4541-B33D-78243C45E9B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0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DE381-E731-4541-B33D-78243C45E9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601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24292F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DE381-E731-4541-B33D-78243C45E9B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598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24292F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DE381-E731-4541-B33D-78243C45E9B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55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DE381-E731-4541-B33D-78243C45E9B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123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DE381-E731-4541-B33D-78243C45E9B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933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DE381-E731-4541-B33D-78243C45E9B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210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95C90-9F4C-4760-9B58-3418D718690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918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DE381-E731-4541-B33D-78243C45E9B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499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DE381-E731-4541-B33D-78243C45E9B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727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95C90-9F4C-4760-9B58-3418D71869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9173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DE381-E731-4541-B33D-78243C45E9B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3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DE381-E731-4541-B33D-78243C45E9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203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DE381-E731-4541-B33D-78243C45E9B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851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DE381-E731-4541-B33D-78243C45E9B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939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DE381-E731-4541-B33D-78243C45E9B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994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AEE68-C9FE-41CF-AD32-3FB25D2E78A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532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AEE68-C9FE-41CF-AD32-3FB25D2E78A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36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DE381-E731-4541-B33D-78243C45E9B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34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AEE68-C9FE-41CF-AD32-3FB25D2E78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5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AEE68-C9FE-41CF-AD32-3FB25D2E78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53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95C90-9F4C-4760-9B58-3418D71869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07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AEE68-C9FE-41CF-AD32-3FB25D2E78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9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AEE68-C9FE-41CF-AD32-3FB25D2E78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3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E1009-C9BD-4FE4-9730-E924D5672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89ECCD-3B35-4E79-B6E4-7A5434B3A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DDB80-8C2B-4E0B-9ACC-FE309B71E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E507-8E42-4F42-A8AB-36B65D1C029E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362F6-5A72-46AF-AB8B-C1156A19B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7401F-B9E9-4538-933C-63111197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7ECC-CFC1-42FC-B670-CC57903A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83EC-6451-49ED-AA1C-370012B2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3D9FE5-5BE1-405C-93FE-DBE36145E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B59FA-81ED-438B-8C3F-3B975963F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E507-8E42-4F42-A8AB-36B65D1C029E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1E82-DE16-4271-B143-C85AF41E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FC547-1BF7-40CB-AE4E-08695DF4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7ECC-CFC1-42FC-B670-CC57903A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0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91F9DE-CCA5-499D-AD88-955C62B239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18FAC-7354-42FC-8B5B-C2AD04044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19C24-83F7-4EE5-BA69-AD8D6FBB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E507-8E42-4F42-A8AB-36B65D1C029E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791F7-9EC6-4039-B7D4-0894A5A84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ACCAD-DDBD-4C68-BF82-4471A0392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7ECC-CFC1-42FC-B670-CC57903A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41DF1-A425-4240-9A37-831B57894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F0FDB1-9407-43A2-BDA7-E87DB7DAE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31F4E-8A69-4299-B97B-67C0D28F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A18-0F3F-4A88-8CDD-4847E5E6BD1F}" type="datetimeFigureOut">
              <a:rPr lang="en-GB" smtClean="0"/>
              <a:t>09/04/2022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B9DA-3CAB-4230-804E-A3F0E6C22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58630-66D8-4174-AA6A-D21A4FF85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56B6-DC28-449A-8D9F-FBAA5F953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124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702C5-081B-4E42-A4CF-FBEDC8DE2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74524-8B20-408D-B1BB-1998FEC10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AECAC-32B2-4DF4-B543-2ADD4A6A7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A18-0F3F-4A88-8CDD-4847E5E6BD1F}" type="datetimeFigureOut">
              <a:rPr lang="en-GB" smtClean="0"/>
              <a:t>09/04/2022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59017-5735-4AD3-A361-8BF823C7F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D1489-1EC8-428F-8BB6-96D0D07E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56B6-DC28-449A-8D9F-FBAA5F953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046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84A19-0F6B-4DB7-B046-2FA6946B0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617D7-97DB-4000-BE01-C8B9ED183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44A64-C2AE-48BF-B538-4C51BD3E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A18-0F3F-4A88-8CDD-4847E5E6BD1F}" type="datetimeFigureOut">
              <a:rPr lang="en-GB" smtClean="0"/>
              <a:t>09/04/2022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F779C-1EC9-4CAE-997B-0E21A5DDB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0B77-8D39-499E-98BA-98EA5C77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56B6-DC28-449A-8D9F-FBAA5F953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563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0787D-CADF-4CE0-888A-9784D3ED8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47DC2-E90E-40B8-9CE4-E4D6A0DE3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83143-C485-41CA-ABDE-75F6A3D9C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F24DD-563F-401C-81E9-6752B697D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A18-0F3F-4A88-8CDD-4847E5E6BD1F}" type="datetimeFigureOut">
              <a:rPr lang="en-GB" smtClean="0"/>
              <a:t>09/04/2022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F6E8A-DC10-4B9A-94FC-88DAA25E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DE442-E606-40A6-9234-02543911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56B6-DC28-449A-8D9F-FBAA5F953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220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17F09-BB43-4E0E-836D-4A3CF244B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29A9C-DB41-47ED-9793-3A9AC53CD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4D1B95-18EA-41D5-954A-251FC536E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945123-EE40-4974-99B1-D519EE4DE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1069F5-C1C1-425C-A3FE-5CC1791C2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DED842-15AB-43C1-8255-FDD0DFB00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A18-0F3F-4A88-8CDD-4847E5E6BD1F}" type="datetimeFigureOut">
              <a:rPr lang="en-GB" smtClean="0"/>
              <a:t>09/04/2022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584D59-5E83-4A0A-B821-4D3ADD3A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162273-0A99-4B51-8894-49AAF16F3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56B6-DC28-449A-8D9F-FBAA5F953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93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B5271-63F1-46DD-9D2D-35F39779C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18A9DE-37C5-4D02-8CCC-8CC0F66FD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A18-0F3F-4A88-8CDD-4847E5E6BD1F}" type="datetimeFigureOut">
              <a:rPr lang="en-GB" smtClean="0"/>
              <a:t>09/04/2022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C6A9F-267C-4792-B0D5-6E3F7F663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F758E-F53D-4CEB-BFEA-7250B2B1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56B6-DC28-449A-8D9F-FBAA5F953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653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E0DDF-CD79-40B3-9BFE-1519AF9C0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A18-0F3F-4A88-8CDD-4847E5E6BD1F}" type="datetimeFigureOut">
              <a:rPr lang="en-GB" smtClean="0"/>
              <a:t>09/04/2022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483B5F-A9EF-4383-B6FE-C449B94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3025B-C094-4F68-BC9D-3DA4A5D18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56B6-DC28-449A-8D9F-FBAA5F953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21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51D79-3DD8-4552-82DD-663D0908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C366E-77A0-459D-8DA0-3A1EF21B9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E1836-54F0-4E90-93D1-8750872B8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5A02B-B50A-4658-BDE1-29D9BB35B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A18-0F3F-4A88-8CDD-4847E5E6BD1F}" type="datetimeFigureOut">
              <a:rPr lang="en-GB" smtClean="0"/>
              <a:t>09/04/2022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0D41B-DDB6-45CF-BC71-FD1E46446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23CDA-13FC-4EFB-AF26-1B58DE11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56B6-DC28-449A-8D9F-FBAA5F953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12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CC6CC-2F5C-4947-90E4-9B7F82DDC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98C44-CBF9-451A-BBE0-CE4FF6656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AA451-D0B6-4470-AED5-1446FBC8D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E507-8E42-4F42-A8AB-36B65D1C029E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C79B2-408F-4620-959A-13DF365B6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C6A91-78B0-4523-9F7B-A9C7AAB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7ECC-CFC1-42FC-B670-CC57903A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09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1F2DD-D44B-4F3B-B0E4-EB991590E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BF365D-FB3F-47D6-AED3-AD20D76895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EA245-271C-421F-9A6F-0AAF02143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E238B-C132-432D-BB41-7F06D133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A18-0F3F-4A88-8CDD-4847E5E6BD1F}" type="datetimeFigureOut">
              <a:rPr lang="en-GB" smtClean="0"/>
              <a:t>09/04/2022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F0A5F-781D-457F-AA70-361508E5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982E9-36FD-4E81-8CCA-FE1105D9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56B6-DC28-449A-8D9F-FBAA5F953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838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3C208-5FB7-45A5-97AD-58D4312AD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945209-5FFC-4B58-A6D5-248CD89FA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D1889-12CF-4479-BD95-FB8774660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A18-0F3F-4A88-8CDD-4847E5E6BD1F}" type="datetimeFigureOut">
              <a:rPr lang="en-GB" smtClean="0"/>
              <a:t>09/04/2022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19613-558C-476A-B196-AE71D64B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2FACC-C485-4D2F-940F-C4700DDD8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56B6-DC28-449A-8D9F-FBAA5F953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159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E8DC25-2E24-4524-ADAA-BAAA7CA18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28066-4B20-47C3-A7E2-8D2B5115C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1001E-9B9E-496F-8238-4E2E02F0F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A18-0F3F-4A88-8CDD-4847E5E6BD1F}" type="datetimeFigureOut">
              <a:rPr lang="en-GB" smtClean="0"/>
              <a:t>09/04/2022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8448C-F329-420B-A27A-94CFEF907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E8139-3497-4791-A0F7-F8F3FB3F6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56B6-DC28-449A-8D9F-FBAA5F953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76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E9C99-C134-4994-9431-867B33C14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ABACA-2C07-47AC-961C-8798D17E6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756DE-70B6-40A7-B256-EF82CFE7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E507-8E42-4F42-A8AB-36B65D1C029E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83AE1-71DA-46D6-A85E-ABFB8716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9DA2C-0B0A-4E58-B796-884596FE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7ECC-CFC1-42FC-B670-CC57903A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8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AB7CA-F181-4D1D-9B52-19A25D347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FBE03-A9B9-43DF-9FFE-0C237EF3B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2E048A-CF22-4122-BC13-656785B5C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6B3FB-3255-432F-8E9E-A070F6B9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E507-8E42-4F42-A8AB-36B65D1C029E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B77D1-DE38-43C5-852B-44331E011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E4280-8D44-4104-94D5-5EE300D11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7ECC-CFC1-42FC-B670-CC57903A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F002-5B6C-4D10-9C6A-F6ECB65AE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482F4-14AB-475E-99AF-E38C70CF5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7405E-0D1F-4EA9-B053-90A531E3F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C1BD3-705C-4C8A-84C7-7A1ECCC53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3FDA80-B11C-47D6-B005-57E223E54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161397-D919-427B-A2D2-8EE2BBA5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E507-8E42-4F42-A8AB-36B65D1C029E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E55A77-564A-4A69-9719-35348BCB0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887700-85E8-4FB4-84A2-42FFD8A8A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7ECC-CFC1-42FC-B670-CC57903A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1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27A93-09B3-4790-9920-FC1FA7F5E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55F34D-2205-4385-B0CF-C6E8946E4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E507-8E42-4F42-A8AB-36B65D1C029E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BC605-7A6D-4845-B75A-B599C2E5C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D8213-9FDE-4F75-B39B-180FCFEF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7ECC-CFC1-42FC-B670-CC57903A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1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9FF917-07E5-461F-B635-F5976D3C1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E507-8E42-4F42-A8AB-36B65D1C029E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0BE408-4EA6-4758-92F5-2EFF226E0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D94EE-F288-4027-AF29-C2F398AE8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7ECC-CFC1-42FC-B670-CC57903A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9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7D3FF-B69D-41DE-A106-FB70B4863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28B26-A6C4-42F7-998A-AEB87E680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09326-E147-4FD9-A002-C11632E08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CB1FF-506D-4B92-99B6-366BDEA8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E507-8E42-4F42-A8AB-36B65D1C029E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01702-68D0-41C1-B41D-AB03C8B2A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46821-CF58-4A42-BA87-A4CFC856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7ECC-CFC1-42FC-B670-CC57903A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1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7114-D1EA-41F3-9935-4967AC7E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FC87ED-1EF6-4AB8-AED4-07904EAB54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64318-228C-42B6-B3DD-8ED524D20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FF6E5-81D5-4B4E-B1C6-3EE3A86A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E507-8E42-4F42-A8AB-36B65D1C029E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58B79-F9CC-464F-BA9D-B73BAE696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7EFFF-E095-4D1B-9885-EB1A03A1A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7ECC-CFC1-42FC-B670-CC57903A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B540E-D195-44EE-B103-83BA5000F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50100-901B-4AB8-BDC1-805A8F981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61869-7B10-4944-933E-B9725CE19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E507-8E42-4F42-A8AB-36B65D1C029E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26D85-B1C7-4BDD-A9D5-18281B33F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91372-314C-4020-B8F0-ADB29CC5D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77ECC-CFC1-42FC-B670-CC57903A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1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i="1" kern="1200">
          <a:solidFill>
            <a:srgbClr val="257DFF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978987-5197-47D5-AE63-9E9E6F478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B2645-12CA-4E55-B8C0-BEEAAED9D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B667E-5CB0-4551-913F-8CBF1D6A7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35A18-0F3F-4A88-8CDD-4847E5E6BD1F}" type="datetimeFigureOut">
              <a:rPr lang="en-GB" smtClean="0"/>
              <a:t>09/04/2022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77145-49EC-4A28-8285-892E17E9F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E6E47-4373-49B3-A116-8B959F536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E56B6-DC28-449A-8D9F-FBAA5F953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16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devops/develop/what-is-continuous-integration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devops/develop/what-is-continuous-integration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cmake-presets-docs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ka.ms/cppblog" TargetMode="External"/><Relationship Id="rId5" Type="http://schemas.openxmlformats.org/officeDocument/2006/relationships/hyperlink" Target="https://aka.ms/github-actions-docs" TargetMode="External"/><Relationship Id="rId4" Type="http://schemas.openxmlformats.org/officeDocument/2006/relationships/hyperlink" Target="https://aka.ms/github-codespaces-docs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16665-4115-48CB-8410-B35ABD67C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86535-A9DC-4614-A136-0498A10E3A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82A36D2-C292-4F34-871C-D1F07553B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2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7ADC-FCEE-5848-A431-53AF7978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Example </a:t>
            </a:r>
            <a:r>
              <a:rPr lang="en-US" dirty="0" err="1">
                <a:solidFill>
                  <a:schemeClr val="bg1"/>
                </a:solidFill>
              </a:rPr>
              <a:t>configurePreset</a:t>
            </a:r>
            <a:r>
              <a:rPr lang="en-US" dirty="0">
                <a:solidFill>
                  <a:schemeClr val="bg1"/>
                </a:solidFill>
              </a:rPr>
              <a:t> (2/3)</a:t>
            </a:r>
          </a:p>
        </p:txBody>
      </p:sp>
      <p:sp>
        <p:nvSpPr>
          <p:cNvPr id="3" name="Content Placeholder 2" descr="Code snippet of a sample configure preset for macos">
            <a:extLst>
              <a:ext uri="{FF2B5EF4-FFF2-40B4-BE49-F238E27FC236}">
                <a16:creationId xmlns:a16="http://schemas.microsoft.com/office/drawing/2014/main" id="{EA3EDCC8-1F3A-7448-8931-5E7A5CA7FC5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lumMod val="95000"/>
              <a:lumOff val="5000"/>
            </a:schemeClr>
          </a:solidFill>
          <a:ln w="6350">
            <a:noFill/>
          </a:ln>
        </p:spPr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"name"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: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b="0" i="0" dirty="0" err="1">
                <a:solidFill>
                  <a:srgbClr val="A31515"/>
                </a:solidFill>
                <a:latin typeface="Consolas" panose="020B0609020204030204" pitchFamily="49" charset="0"/>
              </a:rPr>
              <a:t>macos</a:t>
            </a:r>
            <a:r>
              <a:rPr lang="en-US" b="0" i="0" dirty="0">
                <a:solidFill>
                  <a:srgbClr val="A31515"/>
                </a:solidFill>
                <a:latin typeface="Consolas" panose="020B0609020204030204" pitchFamily="49" charset="0"/>
              </a:rPr>
              <a:t>-base"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"description"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: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A31515"/>
                </a:solidFill>
                <a:latin typeface="Consolas" panose="020B0609020204030204" pitchFamily="49" charset="0"/>
              </a:rPr>
              <a:t>"Sets compilers, build type"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        "inherits"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: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[ </a:t>
            </a:r>
            <a:r>
              <a:rPr lang="en-US" b="0" i="0" dirty="0">
                <a:solidFill>
                  <a:srgbClr val="A31515"/>
                </a:solidFill>
                <a:latin typeface="Consolas" panose="020B0609020204030204" pitchFamily="49" charset="0"/>
              </a:rPr>
              <a:t>"base" 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],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"</a:t>
            </a:r>
            <a:r>
              <a:rPr lang="en-US" b="0" i="0" dirty="0" err="1">
                <a:solidFill>
                  <a:srgbClr val="0451A5"/>
                </a:solidFill>
                <a:latin typeface="Consolas" panose="020B0609020204030204" pitchFamily="49" charset="0"/>
              </a:rPr>
              <a:t>cacheVariables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:</a:t>
            </a: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          "CMAKE_BUILD_TYPE"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: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A31515"/>
                </a:solidFill>
                <a:latin typeface="Consolas" panose="020B0609020204030204" pitchFamily="49" charset="0"/>
              </a:rPr>
              <a:t>"Debug"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"CMAKE_CXX_COMPILER"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: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A31515"/>
                </a:solidFill>
                <a:latin typeface="Consolas" panose="020B0609020204030204" pitchFamily="49" charset="0"/>
              </a:rPr>
              <a:t>"clang++"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    },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        "vendor": 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            "microsoft.com/</a:t>
            </a:r>
            <a:r>
              <a:rPr lang="en-US" b="0" i="0" dirty="0" err="1">
                <a:solidFill>
                  <a:srgbClr val="0451A5"/>
                </a:solidFill>
                <a:latin typeface="Consolas" panose="020B0609020204030204" pitchFamily="49" charset="0"/>
              </a:rPr>
              <a:t>VisualStudioSettings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/CMake/1.0"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:</a:t>
            </a: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"</a:t>
            </a:r>
            <a:r>
              <a:rPr lang="en-US" b="0" i="0" dirty="0" err="1">
                <a:solidFill>
                  <a:srgbClr val="0451A5"/>
                </a:solidFill>
                <a:latin typeface="Consolas" panose="020B0609020204030204" pitchFamily="49" charset="0"/>
              </a:rPr>
              <a:t>hostOS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": 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[</a:t>
            </a: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A31515"/>
                </a:solidFill>
                <a:latin typeface="Consolas" panose="020B0609020204030204" pitchFamily="49" charset="0"/>
              </a:rPr>
              <a:t>"macOS" 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]</a:t>
            </a:r>
          </a:p>
          <a:p>
            <a:pPr marL="0" indent="0">
              <a:buNone/>
            </a:pP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            }</a:t>
            </a:r>
          </a:p>
          <a:p>
            <a:pPr marL="0" indent="0">
              <a:buNone/>
            </a:pP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        }</a:t>
            </a:r>
          </a:p>
          <a:p>
            <a:pPr marL="0" indent="0">
              <a:buNone/>
            </a:pP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839C22-794C-4110-8A04-1D639B527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85926" y="3100388"/>
            <a:ext cx="3971924" cy="1176336"/>
          </a:xfrm>
          <a:custGeom>
            <a:avLst/>
            <a:gdLst>
              <a:gd name="connsiteX0" fmla="*/ 0 w 3971924"/>
              <a:gd name="connsiteY0" fmla="*/ 0 h 1176336"/>
              <a:gd name="connsiteX1" fmla="*/ 567418 w 3971924"/>
              <a:gd name="connsiteY1" fmla="*/ 0 h 1176336"/>
              <a:gd name="connsiteX2" fmla="*/ 1015678 w 3971924"/>
              <a:gd name="connsiteY2" fmla="*/ 0 h 1176336"/>
              <a:gd name="connsiteX3" fmla="*/ 1662534 w 3971924"/>
              <a:gd name="connsiteY3" fmla="*/ 0 h 1176336"/>
              <a:gd name="connsiteX4" fmla="*/ 2269671 w 3971924"/>
              <a:gd name="connsiteY4" fmla="*/ 0 h 1176336"/>
              <a:gd name="connsiteX5" fmla="*/ 2797369 w 3971924"/>
              <a:gd name="connsiteY5" fmla="*/ 0 h 1176336"/>
              <a:gd name="connsiteX6" fmla="*/ 3404506 w 3971924"/>
              <a:gd name="connsiteY6" fmla="*/ 0 h 1176336"/>
              <a:gd name="connsiteX7" fmla="*/ 3971924 w 3971924"/>
              <a:gd name="connsiteY7" fmla="*/ 0 h 1176336"/>
              <a:gd name="connsiteX8" fmla="*/ 3971924 w 3971924"/>
              <a:gd name="connsiteY8" fmla="*/ 576405 h 1176336"/>
              <a:gd name="connsiteX9" fmla="*/ 3971924 w 3971924"/>
              <a:gd name="connsiteY9" fmla="*/ 1176336 h 1176336"/>
              <a:gd name="connsiteX10" fmla="*/ 3364787 w 3971924"/>
              <a:gd name="connsiteY10" fmla="*/ 1176336 h 1176336"/>
              <a:gd name="connsiteX11" fmla="*/ 2757650 w 3971924"/>
              <a:gd name="connsiteY11" fmla="*/ 1176336 h 1176336"/>
              <a:gd name="connsiteX12" fmla="*/ 2110794 w 3971924"/>
              <a:gd name="connsiteY12" fmla="*/ 1176336 h 1176336"/>
              <a:gd name="connsiteX13" fmla="*/ 1662534 w 3971924"/>
              <a:gd name="connsiteY13" fmla="*/ 1176336 h 1176336"/>
              <a:gd name="connsiteX14" fmla="*/ 1095116 w 3971924"/>
              <a:gd name="connsiteY14" fmla="*/ 1176336 h 1176336"/>
              <a:gd name="connsiteX15" fmla="*/ 607137 w 3971924"/>
              <a:gd name="connsiteY15" fmla="*/ 1176336 h 1176336"/>
              <a:gd name="connsiteX16" fmla="*/ 0 w 3971924"/>
              <a:gd name="connsiteY16" fmla="*/ 1176336 h 1176336"/>
              <a:gd name="connsiteX17" fmla="*/ 0 w 3971924"/>
              <a:gd name="connsiteY17" fmla="*/ 599931 h 1176336"/>
              <a:gd name="connsiteX18" fmla="*/ 0 w 3971924"/>
              <a:gd name="connsiteY18" fmla="*/ 0 h 117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71924" h="1176336" extrusionOk="0">
                <a:moveTo>
                  <a:pt x="0" y="0"/>
                </a:moveTo>
                <a:cubicBezTo>
                  <a:pt x="126594" y="-46009"/>
                  <a:pt x="437555" y="2527"/>
                  <a:pt x="567418" y="0"/>
                </a:cubicBezTo>
                <a:cubicBezTo>
                  <a:pt x="697281" y="-2527"/>
                  <a:pt x="892540" y="6250"/>
                  <a:pt x="1015678" y="0"/>
                </a:cubicBezTo>
                <a:cubicBezTo>
                  <a:pt x="1138816" y="-6250"/>
                  <a:pt x="1382681" y="14449"/>
                  <a:pt x="1662534" y="0"/>
                </a:cubicBezTo>
                <a:cubicBezTo>
                  <a:pt x="1942387" y="-14449"/>
                  <a:pt x="1970205" y="64541"/>
                  <a:pt x="2269671" y="0"/>
                </a:cubicBezTo>
                <a:cubicBezTo>
                  <a:pt x="2569137" y="-64541"/>
                  <a:pt x="2541011" y="30823"/>
                  <a:pt x="2797369" y="0"/>
                </a:cubicBezTo>
                <a:cubicBezTo>
                  <a:pt x="3053727" y="-30823"/>
                  <a:pt x="3219808" y="66220"/>
                  <a:pt x="3404506" y="0"/>
                </a:cubicBezTo>
                <a:cubicBezTo>
                  <a:pt x="3589204" y="-66220"/>
                  <a:pt x="3736804" y="36369"/>
                  <a:pt x="3971924" y="0"/>
                </a:cubicBezTo>
                <a:cubicBezTo>
                  <a:pt x="4027925" y="202981"/>
                  <a:pt x="3965767" y="446645"/>
                  <a:pt x="3971924" y="576405"/>
                </a:cubicBezTo>
                <a:cubicBezTo>
                  <a:pt x="3978081" y="706165"/>
                  <a:pt x="3907683" y="918876"/>
                  <a:pt x="3971924" y="1176336"/>
                </a:cubicBezTo>
                <a:cubicBezTo>
                  <a:pt x="3780408" y="1182714"/>
                  <a:pt x="3604483" y="1128162"/>
                  <a:pt x="3364787" y="1176336"/>
                </a:cubicBezTo>
                <a:cubicBezTo>
                  <a:pt x="3125091" y="1224510"/>
                  <a:pt x="2910095" y="1163067"/>
                  <a:pt x="2757650" y="1176336"/>
                </a:cubicBezTo>
                <a:cubicBezTo>
                  <a:pt x="2605205" y="1189605"/>
                  <a:pt x="2425149" y="1161552"/>
                  <a:pt x="2110794" y="1176336"/>
                </a:cubicBezTo>
                <a:cubicBezTo>
                  <a:pt x="1796439" y="1191120"/>
                  <a:pt x="1876868" y="1153975"/>
                  <a:pt x="1662534" y="1176336"/>
                </a:cubicBezTo>
                <a:cubicBezTo>
                  <a:pt x="1448200" y="1198697"/>
                  <a:pt x="1235627" y="1150377"/>
                  <a:pt x="1095116" y="1176336"/>
                </a:cubicBezTo>
                <a:cubicBezTo>
                  <a:pt x="954605" y="1202295"/>
                  <a:pt x="744721" y="1131582"/>
                  <a:pt x="607137" y="1176336"/>
                </a:cubicBezTo>
                <a:cubicBezTo>
                  <a:pt x="469553" y="1221090"/>
                  <a:pt x="224464" y="1171636"/>
                  <a:pt x="0" y="1176336"/>
                </a:cubicBezTo>
                <a:cubicBezTo>
                  <a:pt x="-51631" y="948032"/>
                  <a:pt x="33436" y="874368"/>
                  <a:pt x="0" y="599931"/>
                </a:cubicBezTo>
                <a:cubicBezTo>
                  <a:pt x="-33436" y="325494"/>
                  <a:pt x="71814" y="258860"/>
                  <a:pt x="0" y="0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3487144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7ADC-FCEE-5848-A431-53AF7978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Example </a:t>
            </a:r>
            <a:r>
              <a:rPr lang="en-US" dirty="0" err="1">
                <a:solidFill>
                  <a:schemeClr val="bg1"/>
                </a:solidFill>
              </a:rPr>
              <a:t>configurePreset</a:t>
            </a:r>
            <a:r>
              <a:rPr lang="en-US" dirty="0">
                <a:solidFill>
                  <a:schemeClr val="bg1"/>
                </a:solidFill>
              </a:rPr>
              <a:t> (3/3)</a:t>
            </a:r>
          </a:p>
        </p:txBody>
      </p:sp>
      <p:sp>
        <p:nvSpPr>
          <p:cNvPr id="3" name="Content Placeholder 2" descr="Code snippet of a sample configure preset for macos">
            <a:extLst>
              <a:ext uri="{FF2B5EF4-FFF2-40B4-BE49-F238E27FC236}">
                <a16:creationId xmlns:a16="http://schemas.microsoft.com/office/drawing/2014/main" id="{EA3EDCC8-1F3A-7448-8931-5E7A5CA7FC5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lumMod val="95000"/>
              <a:lumOff val="5000"/>
            </a:schemeClr>
          </a:solidFill>
          <a:ln w="6350">
            <a:noFill/>
          </a:ln>
        </p:spPr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"name"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: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b="0" i="0" dirty="0" err="1">
                <a:solidFill>
                  <a:srgbClr val="A31515"/>
                </a:solidFill>
                <a:latin typeface="Consolas" panose="020B0609020204030204" pitchFamily="49" charset="0"/>
              </a:rPr>
              <a:t>macos</a:t>
            </a:r>
            <a:r>
              <a:rPr lang="en-US" b="0" i="0" dirty="0">
                <a:solidFill>
                  <a:srgbClr val="A31515"/>
                </a:solidFill>
                <a:latin typeface="Consolas" panose="020B0609020204030204" pitchFamily="49" charset="0"/>
              </a:rPr>
              <a:t>-base"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"description"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: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A31515"/>
                </a:solidFill>
                <a:latin typeface="Consolas" panose="020B0609020204030204" pitchFamily="49" charset="0"/>
              </a:rPr>
              <a:t>"Sets compilers, build type"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        "inherits"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: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[ </a:t>
            </a:r>
            <a:r>
              <a:rPr lang="en-US" b="0" i="0" dirty="0">
                <a:solidFill>
                  <a:srgbClr val="A31515"/>
                </a:solidFill>
                <a:latin typeface="Consolas" panose="020B0609020204030204" pitchFamily="49" charset="0"/>
              </a:rPr>
              <a:t>"base" 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],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"</a:t>
            </a:r>
            <a:r>
              <a:rPr lang="en-US" b="0" i="0" dirty="0" err="1">
                <a:solidFill>
                  <a:srgbClr val="0451A5"/>
                </a:solidFill>
                <a:latin typeface="Consolas" panose="020B0609020204030204" pitchFamily="49" charset="0"/>
              </a:rPr>
              <a:t>cacheVariables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:</a:t>
            </a: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          "CMAKE_BUILD_TYPE"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: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A31515"/>
                </a:solidFill>
                <a:latin typeface="Consolas" panose="020B0609020204030204" pitchFamily="49" charset="0"/>
              </a:rPr>
              <a:t>"Debug"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"CMAKE_CXX_COMPILER"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: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A31515"/>
                </a:solidFill>
                <a:latin typeface="Consolas" panose="020B0609020204030204" pitchFamily="49" charset="0"/>
              </a:rPr>
              <a:t>"clang++"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    },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        "vendor": 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            "microsoft.com/</a:t>
            </a:r>
            <a:r>
              <a:rPr lang="en-US" b="0" i="0" dirty="0" err="1">
                <a:solidFill>
                  <a:srgbClr val="0451A5"/>
                </a:solidFill>
                <a:latin typeface="Consolas" panose="020B0609020204030204" pitchFamily="49" charset="0"/>
              </a:rPr>
              <a:t>VisualStudioSettings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/CMake/1.0"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:</a:t>
            </a: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"</a:t>
            </a:r>
            <a:r>
              <a:rPr lang="en-US" b="0" i="0" dirty="0" err="1">
                <a:solidFill>
                  <a:srgbClr val="0451A5"/>
                </a:solidFill>
                <a:latin typeface="Consolas" panose="020B0609020204030204" pitchFamily="49" charset="0"/>
              </a:rPr>
              <a:t>hostOS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": 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[</a:t>
            </a: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A31515"/>
                </a:solidFill>
                <a:latin typeface="Consolas" panose="020B0609020204030204" pitchFamily="49" charset="0"/>
              </a:rPr>
              <a:t>"macOS" 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]</a:t>
            </a:r>
          </a:p>
          <a:p>
            <a:pPr marL="0" indent="0">
              <a:buNone/>
            </a:pP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            }</a:t>
            </a:r>
          </a:p>
          <a:p>
            <a:pPr marL="0" indent="0">
              <a:buNone/>
            </a:pP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        }</a:t>
            </a:r>
          </a:p>
          <a:p>
            <a:pPr marL="0" indent="0">
              <a:buNone/>
            </a:pP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CE5402-73C2-4B1D-A34E-DBCEAF6F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62114" y="2804838"/>
            <a:ext cx="2652711" cy="314876"/>
          </a:xfrm>
          <a:custGeom>
            <a:avLst/>
            <a:gdLst>
              <a:gd name="connsiteX0" fmla="*/ 0 w 2652711"/>
              <a:gd name="connsiteY0" fmla="*/ 0 h 314876"/>
              <a:gd name="connsiteX1" fmla="*/ 530542 w 2652711"/>
              <a:gd name="connsiteY1" fmla="*/ 0 h 314876"/>
              <a:gd name="connsiteX2" fmla="*/ 981503 w 2652711"/>
              <a:gd name="connsiteY2" fmla="*/ 0 h 314876"/>
              <a:gd name="connsiteX3" fmla="*/ 1565099 w 2652711"/>
              <a:gd name="connsiteY3" fmla="*/ 0 h 314876"/>
              <a:gd name="connsiteX4" fmla="*/ 2122169 w 2652711"/>
              <a:gd name="connsiteY4" fmla="*/ 0 h 314876"/>
              <a:gd name="connsiteX5" fmla="*/ 2652711 w 2652711"/>
              <a:gd name="connsiteY5" fmla="*/ 0 h 314876"/>
              <a:gd name="connsiteX6" fmla="*/ 2652711 w 2652711"/>
              <a:gd name="connsiteY6" fmla="*/ 314876 h 314876"/>
              <a:gd name="connsiteX7" fmla="*/ 2069115 w 2652711"/>
              <a:gd name="connsiteY7" fmla="*/ 314876 h 314876"/>
              <a:gd name="connsiteX8" fmla="*/ 1618154 w 2652711"/>
              <a:gd name="connsiteY8" fmla="*/ 314876 h 314876"/>
              <a:gd name="connsiteX9" fmla="*/ 1087612 w 2652711"/>
              <a:gd name="connsiteY9" fmla="*/ 314876 h 314876"/>
              <a:gd name="connsiteX10" fmla="*/ 636651 w 2652711"/>
              <a:gd name="connsiteY10" fmla="*/ 314876 h 314876"/>
              <a:gd name="connsiteX11" fmla="*/ 0 w 2652711"/>
              <a:gd name="connsiteY11" fmla="*/ 314876 h 314876"/>
              <a:gd name="connsiteX12" fmla="*/ 0 w 2652711"/>
              <a:gd name="connsiteY12" fmla="*/ 0 h 31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2711" h="314876" extrusionOk="0">
                <a:moveTo>
                  <a:pt x="0" y="0"/>
                </a:moveTo>
                <a:cubicBezTo>
                  <a:pt x="122135" y="-5314"/>
                  <a:pt x="386727" y="12563"/>
                  <a:pt x="530542" y="0"/>
                </a:cubicBezTo>
                <a:cubicBezTo>
                  <a:pt x="674357" y="-12563"/>
                  <a:pt x="759686" y="2944"/>
                  <a:pt x="981503" y="0"/>
                </a:cubicBezTo>
                <a:cubicBezTo>
                  <a:pt x="1203320" y="-2944"/>
                  <a:pt x="1420735" y="48651"/>
                  <a:pt x="1565099" y="0"/>
                </a:cubicBezTo>
                <a:cubicBezTo>
                  <a:pt x="1709463" y="-48651"/>
                  <a:pt x="1955923" y="2547"/>
                  <a:pt x="2122169" y="0"/>
                </a:cubicBezTo>
                <a:cubicBezTo>
                  <a:pt x="2288415" y="-2547"/>
                  <a:pt x="2412881" y="9354"/>
                  <a:pt x="2652711" y="0"/>
                </a:cubicBezTo>
                <a:cubicBezTo>
                  <a:pt x="2690421" y="131044"/>
                  <a:pt x="2642221" y="204401"/>
                  <a:pt x="2652711" y="314876"/>
                </a:cubicBezTo>
                <a:cubicBezTo>
                  <a:pt x="2414893" y="367503"/>
                  <a:pt x="2298558" y="295555"/>
                  <a:pt x="2069115" y="314876"/>
                </a:cubicBezTo>
                <a:cubicBezTo>
                  <a:pt x="1839672" y="334197"/>
                  <a:pt x="1838806" y="289567"/>
                  <a:pt x="1618154" y="314876"/>
                </a:cubicBezTo>
                <a:cubicBezTo>
                  <a:pt x="1397502" y="340185"/>
                  <a:pt x="1342057" y="314555"/>
                  <a:pt x="1087612" y="314876"/>
                </a:cubicBezTo>
                <a:cubicBezTo>
                  <a:pt x="833167" y="315197"/>
                  <a:pt x="777910" y="276585"/>
                  <a:pt x="636651" y="314876"/>
                </a:cubicBezTo>
                <a:cubicBezTo>
                  <a:pt x="495392" y="353167"/>
                  <a:pt x="166142" y="299183"/>
                  <a:pt x="0" y="314876"/>
                </a:cubicBezTo>
                <a:cubicBezTo>
                  <a:pt x="-3839" y="223082"/>
                  <a:pt x="18603" y="90198"/>
                  <a:pt x="0" y="0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3487144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0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7ADC-FCEE-5848-A431-53AF7978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Example base </a:t>
            </a:r>
            <a:r>
              <a:rPr lang="en-US" dirty="0" err="1">
                <a:solidFill>
                  <a:schemeClr val="bg1"/>
                </a:solidFill>
              </a:rPr>
              <a:t>configurePreset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 descr="Code snippet of a sample base configure preset">
            <a:extLst>
              <a:ext uri="{FF2B5EF4-FFF2-40B4-BE49-F238E27FC236}">
                <a16:creationId xmlns:a16="http://schemas.microsoft.com/office/drawing/2014/main" id="{EA3EDCC8-1F3A-7448-8931-5E7A5CA7F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2888"/>
            <a:ext cx="10515600" cy="5438257"/>
          </a:xfrm>
          <a:solidFill>
            <a:schemeClr val="tx1"/>
          </a:solidFill>
          <a:ln w="6350">
            <a:noFill/>
          </a:ln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400" b="0" i="0" dirty="0">
                <a:solidFill>
                  <a:schemeClr val="bg1"/>
                </a:solidFill>
                <a:latin typeface="Consolas"/>
                <a:cs typeface="Segoe UI"/>
              </a:rPr>
              <a:t>{ </a:t>
            </a:r>
            <a:r>
              <a:rPr lang="en-US" sz="1400" b="0" i="0" dirty="0">
                <a:solidFill>
                  <a:srgbClr val="D4D4D4"/>
                </a:solidFill>
                <a:latin typeface="Consolas"/>
                <a:cs typeface="Segoe UI"/>
              </a:rPr>
              <a:t>      </a:t>
            </a:r>
            <a:endParaRPr lang="en-US" b="0" i="0" dirty="0"/>
          </a:p>
          <a:p>
            <a:pPr marL="0" indent="0">
              <a:buNone/>
            </a:pPr>
            <a:r>
              <a:rPr lang="en-US" sz="1400" b="0" i="0" dirty="0">
                <a:solidFill>
                  <a:srgbClr val="9CDCFE"/>
                </a:solidFill>
                <a:latin typeface="Consolas"/>
                <a:cs typeface="Segoe UI"/>
              </a:rPr>
              <a:t>        </a:t>
            </a:r>
            <a:r>
              <a:rPr lang="en-US" sz="1400" b="0" i="0" dirty="0">
                <a:solidFill>
                  <a:srgbClr val="0451A5"/>
                </a:solidFill>
                <a:latin typeface="Consolas"/>
                <a:cs typeface="Segoe UI"/>
              </a:rPr>
              <a:t>"name"</a:t>
            </a:r>
            <a:r>
              <a:rPr lang="en-US" sz="1400" b="0" i="0" dirty="0">
                <a:solidFill>
                  <a:schemeClr val="bg1"/>
                </a:solidFill>
                <a:latin typeface="Consolas"/>
                <a:cs typeface="Segoe UI"/>
              </a:rPr>
              <a:t>:</a:t>
            </a:r>
            <a:r>
              <a:rPr lang="en-US" sz="1400" b="0" i="0" dirty="0">
                <a:solidFill>
                  <a:srgbClr val="0451A5"/>
                </a:solidFill>
                <a:latin typeface="Consolas"/>
                <a:cs typeface="Segoe UI"/>
              </a:rPr>
              <a:t> </a:t>
            </a:r>
            <a:r>
              <a:rPr lang="en-US" sz="1400" b="0" i="0" dirty="0">
                <a:solidFill>
                  <a:srgbClr val="A31515"/>
                </a:solidFill>
                <a:latin typeface="Consolas"/>
                <a:cs typeface="Segoe UI"/>
              </a:rPr>
              <a:t>"base"</a:t>
            </a:r>
            <a:r>
              <a:rPr lang="en-US" sz="1400" b="0" i="0" dirty="0">
                <a:solidFill>
                  <a:schemeClr val="bg1"/>
                </a:solidFill>
                <a:latin typeface="Consolas"/>
                <a:cs typeface="Segoe UI"/>
              </a:rPr>
              <a:t>,</a:t>
            </a:r>
            <a:endParaRPr lang="en-US" b="0" i="0" dirty="0">
              <a:solidFill>
                <a:schemeClr val="bg1"/>
              </a:solidFill>
              <a:latin typeface="Consolas"/>
              <a:cs typeface="Segoe UI"/>
            </a:endParaRPr>
          </a:p>
          <a:p>
            <a:pPr marL="0" indent="0">
              <a:buNone/>
            </a:pPr>
            <a:r>
              <a:rPr lang="en-US" sz="1400" b="0" i="0" dirty="0">
                <a:solidFill>
                  <a:srgbClr val="D4D4D4"/>
                </a:solidFill>
                <a:latin typeface="Consolas"/>
                <a:cs typeface="Segoe UI"/>
              </a:rPr>
              <a:t>        </a:t>
            </a:r>
            <a:r>
              <a:rPr lang="en-US" sz="1400" b="0" i="0" dirty="0">
                <a:solidFill>
                  <a:srgbClr val="0451A5"/>
                </a:solidFill>
                <a:latin typeface="Consolas"/>
                <a:cs typeface="Segoe UI"/>
              </a:rPr>
              <a:t>"description"</a:t>
            </a:r>
            <a:r>
              <a:rPr lang="en-US" sz="1400" b="0" i="0" dirty="0">
                <a:solidFill>
                  <a:schemeClr val="bg1"/>
                </a:solidFill>
                <a:latin typeface="Consolas"/>
                <a:cs typeface="Segoe UI"/>
              </a:rPr>
              <a:t>:</a:t>
            </a:r>
            <a:r>
              <a:rPr lang="en-US" sz="1400" b="0" i="0" dirty="0">
                <a:solidFill>
                  <a:srgbClr val="0451A5"/>
                </a:solidFill>
                <a:latin typeface="Consolas"/>
                <a:cs typeface="Segoe UI"/>
              </a:rPr>
              <a:t> </a:t>
            </a:r>
            <a:r>
              <a:rPr lang="en-US" sz="1400" b="0" i="0" dirty="0">
                <a:solidFill>
                  <a:srgbClr val="A31515"/>
                </a:solidFill>
                <a:latin typeface="Consolas"/>
                <a:cs typeface="Segoe UI"/>
              </a:rPr>
              <a:t>"Sets generator, build and install directory, </a:t>
            </a:r>
            <a:r>
              <a:rPr lang="en-US" sz="1400" b="0" i="0" dirty="0" err="1">
                <a:solidFill>
                  <a:srgbClr val="A31515"/>
                </a:solidFill>
                <a:latin typeface="Consolas"/>
                <a:cs typeface="Segoe UI"/>
              </a:rPr>
              <a:t>vcpkg</a:t>
            </a:r>
            <a:r>
              <a:rPr lang="en-US" sz="1400" b="0" i="0" dirty="0">
                <a:solidFill>
                  <a:srgbClr val="A31515"/>
                </a:solidFill>
                <a:latin typeface="Consolas"/>
                <a:cs typeface="Segoe UI"/>
              </a:rPr>
              <a:t>"</a:t>
            </a:r>
            <a:r>
              <a:rPr lang="en-US" sz="1400" b="0" i="0" dirty="0">
                <a:solidFill>
                  <a:schemeClr val="bg1"/>
                </a:solidFill>
                <a:latin typeface="Consolas"/>
                <a:cs typeface="Segoe UI"/>
              </a:rPr>
              <a:t>,</a:t>
            </a:r>
          </a:p>
          <a:p>
            <a:pPr marL="0" indent="0">
              <a:buNone/>
            </a:pPr>
            <a:r>
              <a:rPr lang="en-US" sz="1400" b="0" i="0" dirty="0">
                <a:solidFill>
                  <a:srgbClr val="D4D4D4"/>
                </a:solidFill>
                <a:latin typeface="Consolas"/>
                <a:cs typeface="Segoe UI"/>
              </a:rPr>
              <a:t>        </a:t>
            </a:r>
            <a:r>
              <a:rPr lang="en-US" sz="1400" b="0" i="0" dirty="0">
                <a:solidFill>
                  <a:srgbClr val="0451A5"/>
                </a:solidFill>
                <a:latin typeface="Consolas"/>
                <a:cs typeface="Segoe UI"/>
              </a:rPr>
              <a:t>"hidden"</a:t>
            </a:r>
            <a:r>
              <a:rPr lang="en-US" sz="1400" b="0" i="0" dirty="0">
                <a:solidFill>
                  <a:schemeClr val="bg1"/>
                </a:solidFill>
                <a:latin typeface="Consolas"/>
                <a:cs typeface="Segoe UI"/>
              </a:rPr>
              <a:t>:</a:t>
            </a:r>
            <a:r>
              <a:rPr lang="en-US" sz="1400" b="0" i="0" dirty="0">
                <a:solidFill>
                  <a:srgbClr val="0451A5"/>
                </a:solidFill>
                <a:latin typeface="Consolas"/>
                <a:cs typeface="Segoe UI"/>
              </a:rPr>
              <a:t> </a:t>
            </a:r>
            <a:r>
              <a:rPr lang="en-US" sz="1400" b="0" i="0" dirty="0">
                <a:solidFill>
                  <a:srgbClr val="A31515"/>
                </a:solidFill>
                <a:latin typeface="Consolas"/>
                <a:cs typeface="Segoe UI"/>
              </a:rPr>
              <a:t>true</a:t>
            </a:r>
            <a:r>
              <a:rPr lang="en-US" sz="1400" b="0" i="0" dirty="0">
                <a:solidFill>
                  <a:schemeClr val="bg1"/>
                </a:solidFill>
                <a:latin typeface="Consolas"/>
                <a:cs typeface="Segoe UI"/>
              </a:rPr>
              <a:t>,</a:t>
            </a:r>
          </a:p>
          <a:p>
            <a:pPr marL="0" indent="0">
              <a:buNone/>
            </a:pPr>
            <a:r>
              <a:rPr lang="en-US" sz="1400" b="0" i="0" dirty="0">
                <a:solidFill>
                  <a:srgbClr val="0451A5"/>
                </a:solidFill>
                <a:latin typeface="Consolas"/>
                <a:cs typeface="Segoe UI"/>
              </a:rPr>
              <a:t>        "generator"</a:t>
            </a:r>
            <a:r>
              <a:rPr lang="en-US" sz="1400" b="0" i="0" dirty="0">
                <a:solidFill>
                  <a:schemeClr val="bg1"/>
                </a:solidFill>
                <a:latin typeface="Consolas"/>
                <a:cs typeface="Segoe UI"/>
              </a:rPr>
              <a:t>:</a:t>
            </a:r>
            <a:r>
              <a:rPr lang="en-US" sz="1400" b="0" i="0" dirty="0">
                <a:solidFill>
                  <a:srgbClr val="0451A5"/>
                </a:solidFill>
                <a:latin typeface="Consolas"/>
                <a:cs typeface="Segoe UI"/>
              </a:rPr>
              <a:t> </a:t>
            </a:r>
            <a:r>
              <a:rPr lang="en-US" sz="1400" b="0" i="0" dirty="0">
                <a:solidFill>
                  <a:srgbClr val="A31515"/>
                </a:solidFill>
                <a:latin typeface="Consolas"/>
                <a:cs typeface="Segoe UI"/>
              </a:rPr>
              <a:t>"Ninja",</a:t>
            </a:r>
          </a:p>
          <a:p>
            <a:pPr marL="0" indent="0">
              <a:buNone/>
            </a:pPr>
            <a:r>
              <a:rPr lang="en-US" sz="1400" b="0" i="0" dirty="0">
                <a:solidFill>
                  <a:srgbClr val="0451A5"/>
                </a:solidFill>
                <a:latin typeface="Consolas"/>
                <a:cs typeface="Segoe UI"/>
              </a:rPr>
              <a:t>        "</a:t>
            </a:r>
            <a:r>
              <a:rPr lang="en-US" sz="1400" b="0" i="0" dirty="0" err="1">
                <a:solidFill>
                  <a:srgbClr val="0451A5"/>
                </a:solidFill>
                <a:latin typeface="Consolas"/>
                <a:cs typeface="Segoe UI"/>
              </a:rPr>
              <a:t>binaryDir</a:t>
            </a:r>
            <a:r>
              <a:rPr lang="en-US" sz="1400" b="0" i="0" dirty="0">
                <a:solidFill>
                  <a:srgbClr val="0451A5"/>
                </a:solidFill>
                <a:latin typeface="Consolas"/>
                <a:cs typeface="Segoe UI"/>
              </a:rPr>
              <a:t>"</a:t>
            </a:r>
            <a:r>
              <a:rPr lang="en-US" sz="1400" b="0" i="0" dirty="0">
                <a:solidFill>
                  <a:schemeClr val="bg1"/>
                </a:solidFill>
                <a:latin typeface="Consolas"/>
                <a:cs typeface="Segoe UI"/>
              </a:rPr>
              <a:t>:</a:t>
            </a:r>
            <a:r>
              <a:rPr lang="en-US" sz="1400" b="0" i="0" dirty="0">
                <a:solidFill>
                  <a:srgbClr val="0451A5"/>
                </a:solidFill>
                <a:latin typeface="Consolas"/>
                <a:cs typeface="Segoe UI"/>
              </a:rPr>
              <a:t> </a:t>
            </a:r>
            <a:r>
              <a:rPr lang="en-US" sz="1400" b="0" i="0" dirty="0">
                <a:solidFill>
                  <a:srgbClr val="A31515"/>
                </a:solidFill>
                <a:latin typeface="Consolas"/>
                <a:cs typeface="Segoe UI"/>
              </a:rPr>
              <a:t>"${</a:t>
            </a:r>
            <a:r>
              <a:rPr lang="en-US" sz="1400" b="0" i="0" dirty="0" err="1">
                <a:solidFill>
                  <a:srgbClr val="A31515"/>
                </a:solidFill>
                <a:latin typeface="Consolas"/>
                <a:cs typeface="Segoe UI"/>
              </a:rPr>
              <a:t>sourceDir</a:t>
            </a:r>
            <a:r>
              <a:rPr lang="en-US" sz="1400" b="0" i="0" dirty="0">
                <a:solidFill>
                  <a:srgbClr val="A31515"/>
                </a:solidFill>
                <a:latin typeface="Consolas"/>
                <a:cs typeface="Segoe UI"/>
              </a:rPr>
              <a:t>}/out/build/${</a:t>
            </a:r>
            <a:r>
              <a:rPr lang="en-US" sz="1400" b="0" i="0" dirty="0" err="1">
                <a:solidFill>
                  <a:srgbClr val="A31515"/>
                </a:solidFill>
                <a:latin typeface="Consolas"/>
                <a:cs typeface="Segoe UI"/>
              </a:rPr>
              <a:t>presetName</a:t>
            </a:r>
            <a:r>
              <a:rPr lang="en-US" sz="1400" b="0" i="0" dirty="0">
                <a:solidFill>
                  <a:srgbClr val="A31515"/>
                </a:solidFill>
                <a:latin typeface="Consolas"/>
                <a:cs typeface="Segoe UI"/>
              </a:rPr>
              <a:t>}"</a:t>
            </a:r>
            <a:r>
              <a:rPr lang="en-US" sz="1400" b="0" i="0" dirty="0">
                <a:solidFill>
                  <a:schemeClr val="bg1"/>
                </a:solidFill>
                <a:latin typeface="Consolas"/>
                <a:cs typeface="Segoe UI"/>
              </a:rPr>
              <a:t>,</a:t>
            </a:r>
          </a:p>
          <a:p>
            <a:pPr marL="0" indent="0">
              <a:buNone/>
            </a:pPr>
            <a:r>
              <a:rPr lang="en-US" sz="1400" b="0" i="0" dirty="0">
                <a:solidFill>
                  <a:srgbClr val="0451A5"/>
                </a:solidFill>
                <a:latin typeface="Consolas"/>
                <a:cs typeface="Segoe UI"/>
              </a:rPr>
              <a:t>        "</a:t>
            </a:r>
            <a:r>
              <a:rPr lang="en-US" sz="1400" b="0" i="0" dirty="0" err="1">
                <a:solidFill>
                  <a:srgbClr val="0451A5"/>
                </a:solidFill>
                <a:latin typeface="Consolas"/>
                <a:cs typeface="Segoe UI"/>
              </a:rPr>
              <a:t>cacheVariables</a:t>
            </a:r>
            <a:r>
              <a:rPr lang="en-US" sz="1400" b="0" i="0" dirty="0">
                <a:solidFill>
                  <a:srgbClr val="0451A5"/>
                </a:solidFill>
                <a:latin typeface="Consolas"/>
                <a:cs typeface="Segoe UI"/>
              </a:rPr>
              <a:t>": </a:t>
            </a:r>
            <a:r>
              <a:rPr lang="en-US" sz="1400" b="0" i="0" dirty="0">
                <a:solidFill>
                  <a:schemeClr val="bg1"/>
                </a:solidFill>
                <a:latin typeface="Consolas"/>
                <a:cs typeface="Segoe UI"/>
              </a:rPr>
              <a:t>{</a:t>
            </a:r>
          </a:p>
          <a:p>
            <a:pPr marL="0" indent="0">
              <a:buNone/>
            </a:pPr>
            <a:r>
              <a:rPr lang="en-US" sz="1400" b="0" i="0" dirty="0">
                <a:solidFill>
                  <a:srgbClr val="D4D4D4"/>
                </a:solidFill>
                <a:latin typeface="Consolas"/>
                <a:cs typeface="Segoe UI"/>
              </a:rPr>
              <a:t>    </a:t>
            </a:r>
            <a:r>
              <a:rPr lang="en-US" sz="1400" b="0" i="0" dirty="0">
                <a:solidFill>
                  <a:srgbClr val="0451A5"/>
                </a:solidFill>
                <a:latin typeface="Consolas"/>
                <a:cs typeface="Segoe UI"/>
              </a:rPr>
              <a:t>      "CMAKE_INSTALL_PREFIX"</a:t>
            </a:r>
            <a:r>
              <a:rPr lang="en-US" sz="1400" b="0" i="0" dirty="0">
                <a:solidFill>
                  <a:schemeClr val="bg1"/>
                </a:solidFill>
                <a:latin typeface="Consolas"/>
                <a:cs typeface="Segoe UI"/>
              </a:rPr>
              <a:t>:</a:t>
            </a:r>
            <a:r>
              <a:rPr lang="en-US" sz="1400" b="0" i="0" dirty="0">
                <a:solidFill>
                  <a:srgbClr val="0451A5"/>
                </a:solidFill>
                <a:latin typeface="Consolas"/>
                <a:cs typeface="Segoe UI"/>
              </a:rPr>
              <a:t> </a:t>
            </a:r>
            <a:r>
              <a:rPr lang="en-US" sz="1400" b="0" i="0" dirty="0">
                <a:solidFill>
                  <a:srgbClr val="A31515"/>
                </a:solidFill>
                <a:latin typeface="Consolas"/>
                <a:cs typeface="Segoe UI"/>
              </a:rPr>
              <a:t>"${</a:t>
            </a:r>
            <a:r>
              <a:rPr lang="en-US" sz="1400" b="0" i="0" dirty="0" err="1">
                <a:solidFill>
                  <a:srgbClr val="A31515"/>
                </a:solidFill>
                <a:latin typeface="Consolas"/>
                <a:cs typeface="Segoe UI"/>
              </a:rPr>
              <a:t>sourceDir</a:t>
            </a:r>
            <a:r>
              <a:rPr lang="en-US" sz="1400" b="0" i="0" dirty="0">
                <a:solidFill>
                  <a:srgbClr val="A31515"/>
                </a:solidFill>
                <a:latin typeface="Consolas"/>
                <a:cs typeface="Segoe UI"/>
              </a:rPr>
              <a:t>}/out/install/${</a:t>
            </a:r>
            <a:r>
              <a:rPr lang="en-US" sz="1400" b="0" i="0" dirty="0" err="1">
                <a:solidFill>
                  <a:srgbClr val="A31515"/>
                </a:solidFill>
                <a:latin typeface="Consolas"/>
                <a:cs typeface="Segoe UI"/>
              </a:rPr>
              <a:t>presetName</a:t>
            </a:r>
            <a:r>
              <a:rPr lang="en-US" sz="1400" b="0" i="0" dirty="0">
                <a:solidFill>
                  <a:srgbClr val="A31515"/>
                </a:solidFill>
                <a:latin typeface="Consolas"/>
                <a:cs typeface="Segoe UI"/>
              </a:rPr>
              <a:t>}"</a:t>
            </a:r>
            <a:r>
              <a:rPr lang="en-US" sz="1400" b="0" i="0" dirty="0">
                <a:solidFill>
                  <a:schemeClr val="bg1"/>
                </a:solidFill>
                <a:latin typeface="Consolas"/>
                <a:cs typeface="Segoe UI"/>
              </a:rPr>
              <a:t>,</a:t>
            </a:r>
          </a:p>
          <a:p>
            <a:pPr marL="0" indent="0">
              <a:buNone/>
            </a:pPr>
            <a:r>
              <a:rPr lang="en-US" sz="1400" b="0" i="0" dirty="0">
                <a:solidFill>
                  <a:srgbClr val="0451A5"/>
                </a:solidFill>
                <a:latin typeface="Consolas"/>
                <a:cs typeface="Segoe UI"/>
              </a:rPr>
              <a:t>          "CMAKE_TOOLCHAIN_FILE"</a:t>
            </a:r>
            <a:r>
              <a:rPr lang="en-US" sz="1400" b="0" i="0" dirty="0">
                <a:solidFill>
                  <a:schemeClr val="bg1"/>
                </a:solidFill>
                <a:latin typeface="Consolas"/>
                <a:cs typeface="Segoe UI"/>
              </a:rPr>
              <a:t>: {</a:t>
            </a:r>
          </a:p>
          <a:p>
            <a:pPr marL="0" indent="0">
              <a:buNone/>
            </a:pPr>
            <a:r>
              <a:rPr lang="en-US" sz="1400" b="0" i="0" dirty="0">
                <a:solidFill>
                  <a:srgbClr val="0451A5"/>
                </a:solidFill>
                <a:latin typeface="Consolas"/>
                <a:cs typeface="Segoe UI"/>
              </a:rPr>
              <a:t>            "type"</a:t>
            </a:r>
            <a:r>
              <a:rPr lang="en-US" sz="1400" b="0" i="0" dirty="0">
                <a:solidFill>
                  <a:schemeClr val="bg1"/>
                </a:solidFill>
                <a:latin typeface="Consolas"/>
                <a:cs typeface="Segoe UI"/>
              </a:rPr>
              <a:t>:</a:t>
            </a:r>
            <a:r>
              <a:rPr lang="en-US" sz="1400" b="0" i="0" dirty="0">
                <a:solidFill>
                  <a:srgbClr val="0451A5"/>
                </a:solidFill>
                <a:latin typeface="Consolas"/>
                <a:cs typeface="Segoe UI"/>
              </a:rPr>
              <a:t> </a:t>
            </a:r>
            <a:r>
              <a:rPr lang="en-US" sz="1400" b="0" i="0" dirty="0">
                <a:solidFill>
                  <a:srgbClr val="A31515"/>
                </a:solidFill>
                <a:latin typeface="Consolas"/>
                <a:cs typeface="Segoe UI"/>
              </a:rPr>
              <a:t>"FILEPATH"</a:t>
            </a:r>
            <a:r>
              <a:rPr lang="en-US" sz="1400" b="0" i="0" dirty="0">
                <a:solidFill>
                  <a:schemeClr val="bg1"/>
                </a:solidFill>
                <a:latin typeface="Consolas"/>
                <a:cs typeface="Segoe UI"/>
              </a:rPr>
              <a:t>,</a:t>
            </a:r>
          </a:p>
          <a:p>
            <a:pPr marL="0" indent="0">
              <a:buNone/>
            </a:pPr>
            <a:r>
              <a:rPr lang="en-US" sz="1400" b="0" i="0" dirty="0">
                <a:solidFill>
                  <a:srgbClr val="D4D4D4"/>
                </a:solidFill>
                <a:latin typeface="Consolas"/>
                <a:cs typeface="Segoe UI"/>
              </a:rPr>
              <a:t>            </a:t>
            </a:r>
            <a:r>
              <a:rPr lang="en-US" sz="1400" b="0" i="0" dirty="0">
                <a:solidFill>
                  <a:srgbClr val="0451A5"/>
                </a:solidFill>
                <a:latin typeface="Consolas"/>
                <a:cs typeface="Segoe UI"/>
              </a:rPr>
              <a:t>"value"</a:t>
            </a:r>
            <a:r>
              <a:rPr lang="en-US" sz="1400" b="0" i="0" dirty="0">
                <a:solidFill>
                  <a:schemeClr val="bg1"/>
                </a:solidFill>
                <a:latin typeface="Consolas"/>
                <a:cs typeface="Segoe UI"/>
              </a:rPr>
              <a:t>:</a:t>
            </a:r>
            <a:r>
              <a:rPr lang="en-US" sz="1400" b="0" i="0" dirty="0">
                <a:solidFill>
                  <a:srgbClr val="0451A5"/>
                </a:solidFill>
                <a:latin typeface="Consolas"/>
                <a:cs typeface="Segoe UI"/>
              </a:rPr>
              <a:t> </a:t>
            </a:r>
            <a:r>
              <a:rPr lang="en-US" sz="1400" b="0" i="0" dirty="0">
                <a:solidFill>
                  <a:srgbClr val="A31515"/>
                </a:solidFill>
                <a:latin typeface="Consolas"/>
                <a:cs typeface="Segoe UI"/>
              </a:rPr>
              <a:t>"$env{VCPKG_ROOT}/scripts/</a:t>
            </a:r>
            <a:r>
              <a:rPr lang="en-US" sz="1400" b="0" i="0" dirty="0" err="1">
                <a:solidFill>
                  <a:srgbClr val="A31515"/>
                </a:solidFill>
                <a:latin typeface="Consolas"/>
                <a:cs typeface="Segoe UI"/>
              </a:rPr>
              <a:t>buildsystems</a:t>
            </a:r>
            <a:r>
              <a:rPr lang="en-US" sz="1400" b="0" i="0" dirty="0">
                <a:solidFill>
                  <a:srgbClr val="A31515"/>
                </a:solidFill>
                <a:latin typeface="Consolas"/>
                <a:cs typeface="Segoe UI"/>
              </a:rPr>
              <a:t>/</a:t>
            </a:r>
            <a:r>
              <a:rPr lang="en-US" sz="1400" b="0" i="0" dirty="0" err="1">
                <a:solidFill>
                  <a:srgbClr val="A31515"/>
                </a:solidFill>
                <a:latin typeface="Consolas"/>
                <a:cs typeface="Segoe UI"/>
              </a:rPr>
              <a:t>vcpkg.cmake</a:t>
            </a:r>
            <a:r>
              <a:rPr lang="en-US" sz="1400" b="0" i="0" dirty="0">
                <a:solidFill>
                  <a:srgbClr val="A31515"/>
                </a:solidFill>
                <a:latin typeface="Consolas"/>
                <a:cs typeface="Segoe UI"/>
              </a:rPr>
              <a:t>"</a:t>
            </a:r>
          </a:p>
          <a:p>
            <a:pPr marL="0" indent="0">
              <a:buNone/>
            </a:pPr>
            <a:r>
              <a:rPr lang="en-US" sz="1400" b="0" i="0" dirty="0">
                <a:solidFill>
                  <a:srgbClr val="D4D4D4"/>
                </a:solidFill>
                <a:latin typeface="Consolas"/>
                <a:cs typeface="Segoe UI"/>
              </a:rPr>
              <a:t>        </a:t>
            </a:r>
            <a:r>
              <a:rPr lang="en-US" sz="1400" b="0" i="0" dirty="0">
                <a:solidFill>
                  <a:schemeClr val="bg1"/>
                </a:solidFill>
                <a:latin typeface="Consolas"/>
                <a:cs typeface="Segoe UI"/>
              </a:rPr>
              <a:t>  }</a:t>
            </a:r>
          </a:p>
          <a:p>
            <a:pPr marL="0" indent="0">
              <a:buNone/>
            </a:pPr>
            <a:r>
              <a:rPr lang="en-US" sz="1400" b="0" i="0" dirty="0">
                <a:solidFill>
                  <a:schemeClr val="bg1"/>
                </a:solidFill>
                <a:latin typeface="Consolas"/>
                <a:cs typeface="Segoe UI"/>
              </a:rPr>
              <a:t>        },</a:t>
            </a:r>
          </a:p>
          <a:p>
            <a:pPr marL="0" indent="0">
              <a:buNone/>
            </a:pPr>
            <a:r>
              <a:rPr lang="en-US" sz="1400" b="0" i="0" dirty="0">
                <a:solidFill>
                  <a:srgbClr val="0451A5"/>
                </a:solidFill>
                <a:latin typeface="Consolas"/>
                <a:cs typeface="Segoe UI"/>
              </a:rPr>
              <a:t>        "environment"</a:t>
            </a:r>
            <a:r>
              <a:rPr lang="en-US" sz="1400" b="0" i="0" dirty="0">
                <a:solidFill>
                  <a:schemeClr val="bg1"/>
                </a:solidFill>
                <a:latin typeface="Consolas"/>
                <a:cs typeface="Segoe UI"/>
              </a:rPr>
              <a:t>:</a:t>
            </a:r>
            <a:r>
              <a:rPr lang="en-US" sz="1400" b="0" i="0" dirty="0">
                <a:solidFill>
                  <a:srgbClr val="0451A5"/>
                </a:solidFill>
                <a:latin typeface="Consolas"/>
                <a:cs typeface="Segoe UI"/>
              </a:rPr>
              <a:t> </a:t>
            </a:r>
            <a:r>
              <a:rPr lang="en-US" sz="1400" b="0" i="0" dirty="0">
                <a:solidFill>
                  <a:schemeClr val="bg1"/>
                </a:solidFill>
                <a:latin typeface="Consolas"/>
                <a:cs typeface="Segoe UI"/>
              </a:rPr>
              <a:t>{</a:t>
            </a:r>
          </a:p>
          <a:p>
            <a:pPr marL="0" indent="0">
              <a:buNone/>
            </a:pPr>
            <a:r>
              <a:rPr lang="en-US" sz="1400" b="0" i="0" dirty="0">
                <a:solidFill>
                  <a:srgbClr val="D4D4D4"/>
                </a:solidFill>
                <a:latin typeface="Consolas"/>
                <a:cs typeface="Segoe UI"/>
              </a:rPr>
              <a:t>        </a:t>
            </a:r>
            <a:r>
              <a:rPr lang="en-US" sz="1400" b="0" i="0" dirty="0">
                <a:solidFill>
                  <a:srgbClr val="0451A5"/>
                </a:solidFill>
                <a:latin typeface="Consolas"/>
                <a:cs typeface="Segoe UI"/>
              </a:rPr>
              <a:t>  "VCPKG_FEATURE_FLAGS"</a:t>
            </a:r>
            <a:r>
              <a:rPr lang="en-US" sz="1400" b="0" i="0" dirty="0">
                <a:solidFill>
                  <a:schemeClr val="bg1"/>
                </a:solidFill>
                <a:latin typeface="Consolas"/>
                <a:cs typeface="Segoe UI"/>
              </a:rPr>
              <a:t>:</a:t>
            </a:r>
            <a:r>
              <a:rPr lang="en-US" sz="1400" b="0" i="0" dirty="0">
                <a:solidFill>
                  <a:srgbClr val="0451A5"/>
                </a:solidFill>
                <a:latin typeface="Consolas"/>
                <a:cs typeface="Segoe UI"/>
              </a:rPr>
              <a:t> </a:t>
            </a:r>
            <a:r>
              <a:rPr lang="en-US" sz="1400" b="0" i="0" dirty="0">
                <a:solidFill>
                  <a:srgbClr val="A31515"/>
                </a:solidFill>
                <a:latin typeface="Consolas"/>
                <a:cs typeface="Segoe UI"/>
              </a:rPr>
              <a:t>"</a:t>
            </a:r>
            <a:r>
              <a:rPr lang="en-US" sz="1400" b="0" i="0" dirty="0" err="1">
                <a:solidFill>
                  <a:srgbClr val="A31515"/>
                </a:solidFill>
                <a:latin typeface="Consolas"/>
                <a:cs typeface="Segoe UI"/>
              </a:rPr>
              <a:t>manifests,versions,binarycaching,registries</a:t>
            </a:r>
            <a:r>
              <a:rPr lang="en-US" sz="1400" b="0" i="0" dirty="0">
                <a:solidFill>
                  <a:srgbClr val="A31515"/>
                </a:solidFill>
                <a:latin typeface="Consolas"/>
                <a:cs typeface="Segoe UI"/>
              </a:rPr>
              <a:t>"</a:t>
            </a:r>
          </a:p>
          <a:p>
            <a:pPr marL="0" indent="0">
              <a:buNone/>
            </a:pPr>
            <a:r>
              <a:rPr lang="en-US" sz="1400" b="0" i="0" dirty="0">
                <a:solidFill>
                  <a:srgbClr val="D4D4D4"/>
                </a:solidFill>
                <a:latin typeface="Consolas"/>
                <a:cs typeface="Segoe UI"/>
              </a:rPr>
              <a:t>       </a:t>
            </a:r>
            <a:r>
              <a:rPr lang="en-US" sz="1400" b="0" i="0" dirty="0">
                <a:solidFill>
                  <a:schemeClr val="bg1"/>
                </a:solidFill>
                <a:latin typeface="Consolas"/>
                <a:cs typeface="Segoe UI"/>
              </a:rPr>
              <a:t> }</a:t>
            </a:r>
          </a:p>
          <a:p>
            <a:pPr marL="0" indent="0">
              <a:buNone/>
            </a:pPr>
            <a:r>
              <a:rPr lang="en-US" sz="1400" b="0" i="0" dirty="0">
                <a:solidFill>
                  <a:schemeClr val="bg1"/>
                </a:solidFill>
                <a:latin typeface="Consolas"/>
                <a:cs typeface="Segoe UI"/>
              </a:rPr>
              <a:t>}</a:t>
            </a:r>
            <a:endParaRPr lang="en-US" b="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2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7ADC-FCEE-5848-A431-53AF7978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Example </a:t>
            </a:r>
            <a:r>
              <a:rPr lang="en-US" dirty="0" err="1">
                <a:solidFill>
                  <a:schemeClr val="bg1"/>
                </a:solidFill>
              </a:rPr>
              <a:t>buildPreset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 descr="Code snippet of a sample build preset for macos">
            <a:extLst>
              <a:ext uri="{FF2B5EF4-FFF2-40B4-BE49-F238E27FC236}">
                <a16:creationId xmlns:a16="http://schemas.microsoft.com/office/drawing/2014/main" id="{EA3EDCC8-1F3A-7448-8931-5E7A5CA7F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276" y="1399978"/>
            <a:ext cx="10565524" cy="4776985"/>
          </a:xfrm>
          <a:solidFill>
            <a:schemeClr val="tx1"/>
          </a:solidFill>
          <a:ln w="6350">
            <a:noFill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"name"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: </a:t>
            </a:r>
            <a:r>
              <a:rPr lang="en-US" b="0" i="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b="0" i="0" dirty="0" err="1">
                <a:solidFill>
                  <a:srgbClr val="A31515"/>
                </a:solidFill>
                <a:latin typeface="Consolas" panose="020B0609020204030204" pitchFamily="49" charset="0"/>
              </a:rPr>
              <a:t>macos</a:t>
            </a:r>
            <a:r>
              <a:rPr lang="en-US" b="0" i="0" dirty="0">
                <a:solidFill>
                  <a:srgbClr val="A31515"/>
                </a:solidFill>
                <a:latin typeface="Consolas" panose="020B0609020204030204" pitchFamily="49" charset="0"/>
              </a:rPr>
              <a:t>-verbose-build"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"description"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: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A31515"/>
                </a:solidFill>
                <a:latin typeface="Consolas" panose="020B0609020204030204" pitchFamily="49" charset="0"/>
              </a:rPr>
              <a:t>"Passes -v to Ninja"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        "</a:t>
            </a:r>
            <a:r>
              <a:rPr lang="en-US" b="0" i="0" dirty="0" err="1">
                <a:solidFill>
                  <a:srgbClr val="0451A5"/>
                </a:solidFill>
                <a:latin typeface="Consolas" panose="020B0609020204030204" pitchFamily="49" charset="0"/>
              </a:rPr>
              <a:t>configurePreset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: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b="0" i="0" dirty="0" err="1">
                <a:solidFill>
                  <a:srgbClr val="A31515"/>
                </a:solidFill>
                <a:latin typeface="Consolas" panose="020B0609020204030204" pitchFamily="49" charset="0"/>
              </a:rPr>
              <a:t>macos</a:t>
            </a:r>
            <a:r>
              <a:rPr lang="en-US" b="0" i="0" dirty="0">
                <a:solidFill>
                  <a:srgbClr val="A31515"/>
                </a:solidFill>
                <a:latin typeface="Consolas" panose="020B0609020204030204" pitchFamily="49" charset="0"/>
              </a:rPr>
              <a:t>-base"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"inherits"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: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A31515"/>
                </a:solidFill>
                <a:latin typeface="Consolas" panose="020B0609020204030204" pitchFamily="49" charset="0"/>
              </a:rPr>
              <a:t>"core-build"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"</a:t>
            </a:r>
            <a:r>
              <a:rPr lang="en-US" b="0" i="0" dirty="0" err="1">
                <a:solidFill>
                  <a:srgbClr val="0451A5"/>
                </a:solidFill>
                <a:latin typeface="Consolas" panose="020B0609020204030204" pitchFamily="49" charset="0"/>
              </a:rPr>
              <a:t>nativeToolOptions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: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[ </a:t>
            </a:r>
            <a:r>
              <a:rPr lang="en-US" b="0" i="0" dirty="0">
                <a:solidFill>
                  <a:srgbClr val="A31515"/>
                </a:solidFill>
                <a:latin typeface="Consolas" panose="020B0609020204030204" pitchFamily="49" charset="0"/>
              </a:rPr>
              <a:t>"-v" 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]</a:t>
            </a:r>
          </a:p>
          <a:p>
            <a:pPr marL="0" indent="0">
              <a:buNone/>
            </a:pP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}</a:t>
            </a:r>
            <a:endParaRPr lang="en-US" b="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2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0A89-2266-4C03-84D4-1EC43633B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2697FE"/>
                </a:solidFill>
                <a:effectLst/>
                <a:latin typeface="Segoe UI Semibold" panose="020B0702040204020203" pitchFamily="34" charset="0"/>
                <a:ea typeface="Yu Gothic Light" panose="020B0300000000000000" pitchFamily="34" charset="-128"/>
                <a:cs typeface="Segoe UI Semibold" panose="020B0702040204020203" pitchFamily="34" charset="0"/>
              </a:rPr>
              <a:t>Demo #1: </a:t>
            </a:r>
            <a:r>
              <a:rPr lang="en-US" sz="3600" dirty="0">
                <a:effectLst/>
                <a:latin typeface="Segoe UI Semibold" panose="020B0702040204020203" pitchFamily="34" charset="0"/>
                <a:ea typeface="Yu Gothic Light" panose="020B0300000000000000" pitchFamily="34" charset="-128"/>
                <a:cs typeface="Segoe UI Semibold" panose="020B0702040204020203" pitchFamily="34" charset="0"/>
              </a:rPr>
              <a:t>Use CMake Presets to build and debug a Fibonacci program in Visual Studio, VS Code, and from the command line across Windows, Linux, and Mac</a:t>
            </a:r>
            <a:endParaRPr lang="en-US"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35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7ADC-FCEE-5848-A431-53AF7978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Demo #1 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EDCC8-1F3A-7448-8931-5E7A5CA7F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</a:t>
            </a:r>
            <a:r>
              <a:rPr lang="en-US" i="0" dirty="0">
                <a:solidFill>
                  <a:srgbClr val="2697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CMake Presets and </a:t>
            </a:r>
            <a:r>
              <a:rPr lang="en-US" i="0" dirty="0" err="1">
                <a:solidFill>
                  <a:srgbClr val="2697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vcpkg</a:t>
            </a:r>
            <a:r>
              <a:rPr lang="en-US" b="0" i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you can </a:t>
            </a:r>
            <a:r>
              <a:rPr lang="en-US" i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easily build and debug your project on/for multiple platforms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CMakePresets.json enables consistent builds from the command line, in CI/CD pipelines, from Visual Studio, and VS Code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vcpkg</a:t>
            </a:r>
            <a:r>
              <a:rPr lang="en-US" b="0" i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simplifies the process of specifying, acquiring, and maintaining project dependencies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Declare project dependencies in </a:t>
            </a:r>
            <a:r>
              <a:rPr lang="en-US" b="0" i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vcpkg.json</a:t>
            </a:r>
            <a:r>
              <a:rPr lang="en-US" b="0" i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check-in to source control to ensure you and your teammates are using the same versions of libraries</a:t>
            </a:r>
          </a:p>
        </p:txBody>
      </p:sp>
    </p:spTree>
    <p:extLst>
      <p:ext uri="{BB962C8B-B14F-4D97-AF65-F5344CB8AC3E}">
        <p14:creationId xmlns:p14="http://schemas.microsoft.com/office/powerpoint/2010/main" val="19910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18B2-0A10-48D5-B17E-B34FBDC5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1054110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chemeClr val="bg1"/>
                </a:solidFill>
              </a:rPr>
              <a:t>vcpkg</a:t>
            </a:r>
            <a:r>
              <a:rPr lang="en-US" sz="4000" kern="1200" dirty="0">
                <a:solidFill>
                  <a:schemeClr val="bg1"/>
                </a:solidFill>
              </a:rPr>
              <a:t> artifacts for embedded developers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6039C-3540-4B47-AA82-C392C29EB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096" y="1827652"/>
            <a:ext cx="7905808" cy="4114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1FF7B1-6B18-4211-BA46-4B80598C80EB}"/>
              </a:ext>
            </a:extLst>
          </p:cNvPr>
          <p:cNvSpPr txBox="1"/>
          <p:nvPr/>
        </p:nvSpPr>
        <p:spPr>
          <a:xfrm rot="20303260">
            <a:off x="6564971" y="2684260"/>
            <a:ext cx="3515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New!</a:t>
            </a:r>
          </a:p>
        </p:txBody>
      </p:sp>
    </p:spTree>
    <p:extLst>
      <p:ext uri="{BB962C8B-B14F-4D97-AF65-F5344CB8AC3E}">
        <p14:creationId xmlns:p14="http://schemas.microsoft.com/office/powerpoint/2010/main" val="11137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0A89-2266-4C03-84D4-1EC43633B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2697FE"/>
                </a:solidFill>
                <a:effectLst/>
                <a:latin typeface="Segoe UI Semibold" panose="020B0702040204020203" pitchFamily="34" charset="0"/>
                <a:ea typeface="Yu Gothic Light" panose="020B0300000000000000" pitchFamily="34" charset="-128"/>
                <a:cs typeface="Segoe UI Semibold" panose="020B0702040204020203" pitchFamily="34" charset="0"/>
              </a:rPr>
              <a:t>Recommendation #2: </a:t>
            </a:r>
            <a:r>
              <a:rPr lang="en-US" sz="3600" dirty="0">
                <a:effectLst/>
                <a:latin typeface="Segoe UI Semibold" panose="020B0702040204020203" pitchFamily="34" charset="0"/>
                <a:ea typeface="Yu Gothic Light" panose="020B0300000000000000" pitchFamily="34" charset="-128"/>
                <a:cs typeface="Segoe UI Semibold" panose="020B0702040204020203" pitchFamily="34" charset="0"/>
              </a:rPr>
              <a:t>Use Disassembly View to understand how data is represented in memory</a:t>
            </a:r>
            <a:endParaRPr lang="en-US" sz="9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14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18B2-0A10-48D5-B17E-B34FBDC5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11024577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chemeClr val="bg1"/>
                </a:solidFill>
              </a:rPr>
              <a:t>Disassembly View in VS Code: #1 upvoted GitHub issue!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C86724C-7CA3-4071-BF43-8BC03580B0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3" r="24516"/>
          <a:stretch/>
        </p:blipFill>
        <p:spPr>
          <a:xfrm>
            <a:off x="867490" y="1755800"/>
            <a:ext cx="10689021" cy="4622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806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18B2-0A10-48D5-B17E-B34FBDC5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bg1"/>
                </a:solidFill>
              </a:rPr>
              <a:t>How a C++ program is made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3EAE9B7-E310-4F3A-B7F8-409DDA2B8F3B}"/>
              </a:ext>
            </a:extLst>
          </p:cNvPr>
          <p:cNvSpPr/>
          <p:nvPr/>
        </p:nvSpPr>
        <p:spPr>
          <a:xfrm>
            <a:off x="668100" y="2131944"/>
            <a:ext cx="2025764" cy="1521252"/>
          </a:xfrm>
          <a:prstGeom prst="roundRect">
            <a:avLst/>
          </a:prstGeom>
          <a:solidFill>
            <a:srgbClr val="2697FE"/>
          </a:solidFill>
          <a:ln>
            <a:solidFill>
              <a:srgbClr val="269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main.cpp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C++ source code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F0AA72-DBAC-4796-9D52-81CAA7E45E4F}"/>
              </a:ext>
            </a:extLst>
          </p:cNvPr>
          <p:cNvSpPr/>
          <p:nvPr/>
        </p:nvSpPr>
        <p:spPr>
          <a:xfrm>
            <a:off x="6553628" y="2077239"/>
            <a:ext cx="2025763" cy="1575956"/>
          </a:xfrm>
          <a:prstGeom prst="roundRect">
            <a:avLst/>
          </a:prstGeom>
          <a:solidFill>
            <a:srgbClr val="2697FE"/>
          </a:solidFill>
          <a:ln>
            <a:solidFill>
              <a:srgbClr val="269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main.o</a:t>
            </a:r>
            <a:endParaRPr lang="en-US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Machine code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40E7F9-737D-43C6-A680-17FAD091A3FE}"/>
              </a:ext>
            </a:extLst>
          </p:cNvPr>
          <p:cNvSpPr/>
          <p:nvPr/>
        </p:nvSpPr>
        <p:spPr>
          <a:xfrm>
            <a:off x="9311150" y="2077237"/>
            <a:ext cx="2025763" cy="1575957"/>
          </a:xfrm>
          <a:prstGeom prst="roundRect">
            <a:avLst/>
          </a:prstGeom>
          <a:solidFill>
            <a:srgbClr val="2697FE"/>
          </a:solidFill>
          <a:ln>
            <a:solidFill>
              <a:srgbClr val="269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main.exe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Executable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AB7A97F-37F8-4E7F-9A00-F5883D3E3AB5}"/>
              </a:ext>
            </a:extLst>
          </p:cNvPr>
          <p:cNvSpPr/>
          <p:nvPr/>
        </p:nvSpPr>
        <p:spPr>
          <a:xfrm>
            <a:off x="2373409" y="2554086"/>
            <a:ext cx="4589693" cy="59333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C++ compiler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E318E91-442D-4F52-9C8A-9C933E30EED9}"/>
              </a:ext>
            </a:extLst>
          </p:cNvPr>
          <p:cNvSpPr/>
          <p:nvPr/>
        </p:nvSpPr>
        <p:spPr>
          <a:xfrm>
            <a:off x="8305522" y="2554086"/>
            <a:ext cx="1495829" cy="59333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Linker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6EB2A77-6271-4BBA-96D4-6EC08C3B3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45" y="4125546"/>
            <a:ext cx="2684156" cy="215624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61E12118-8EE5-4F88-8365-08AC565715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530"/>
          <a:stretch/>
        </p:blipFill>
        <p:spPr>
          <a:xfrm>
            <a:off x="6584729" y="4130066"/>
            <a:ext cx="2142752" cy="142691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5083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7ADC-FCEE-5848-A431-53AF7978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Level up your debugging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EDCC8-1F3A-7448-8931-5E7A5CA7F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i="0" dirty="0">
                <a:solidFill>
                  <a:srgbClr val="2697F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Recommendation #1: </a:t>
            </a:r>
            <a:r>
              <a:rPr lang="en-US" sz="2400" b="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Use </a:t>
            </a:r>
            <a:r>
              <a:rPr lang="en-US" sz="240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CMake Presets </a:t>
            </a:r>
            <a:r>
              <a:rPr lang="en-US" sz="2400" b="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 easily debug the same project on different platforms and in different editors/IDEs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i="0" dirty="0">
                <a:solidFill>
                  <a:srgbClr val="2697F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Recommendation #2:</a:t>
            </a:r>
            <a:r>
              <a:rPr lang="en-US" sz="2400" b="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Use </a:t>
            </a:r>
            <a:r>
              <a:rPr lang="en-US" sz="240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Disassembly View</a:t>
            </a:r>
            <a:r>
              <a:rPr lang="en-US" sz="2400" b="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to understand how data is represented in memory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i="0" dirty="0">
                <a:solidFill>
                  <a:srgbClr val="2697F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Recommendation #3: </a:t>
            </a:r>
            <a:r>
              <a:rPr lang="en-US" sz="2400" b="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Automatically catch bugs in your program before shipping to production by setting up a </a:t>
            </a:r>
            <a:r>
              <a:rPr lang="en-US" sz="240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CI/CD pipeline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400" i="0" dirty="0">
                <a:solidFill>
                  <a:srgbClr val="2697F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Recommendation #4: </a:t>
            </a:r>
            <a:r>
              <a:rPr lang="en-US" sz="2400" b="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Use </a:t>
            </a:r>
            <a:r>
              <a:rPr lang="en-US" sz="240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GitHub Codespaces</a:t>
            </a:r>
            <a:r>
              <a:rPr lang="en-US" sz="2400" b="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to create consistent, fast, and clean development environments accessible from your browser</a:t>
            </a:r>
          </a:p>
        </p:txBody>
      </p:sp>
    </p:spTree>
    <p:extLst>
      <p:ext uri="{BB962C8B-B14F-4D97-AF65-F5344CB8AC3E}">
        <p14:creationId xmlns:p14="http://schemas.microsoft.com/office/powerpoint/2010/main" val="48230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18B2-0A10-48D5-B17E-B34FBDC5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bg1"/>
                </a:solidFill>
              </a:rPr>
              <a:t>How a C++ program is made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3EAE9B7-E310-4F3A-B7F8-409DDA2B8F3B}"/>
              </a:ext>
            </a:extLst>
          </p:cNvPr>
          <p:cNvSpPr/>
          <p:nvPr/>
        </p:nvSpPr>
        <p:spPr>
          <a:xfrm>
            <a:off x="668100" y="2131944"/>
            <a:ext cx="2025764" cy="1521252"/>
          </a:xfrm>
          <a:prstGeom prst="roundRect">
            <a:avLst/>
          </a:prstGeom>
          <a:solidFill>
            <a:srgbClr val="2697FE"/>
          </a:solidFill>
          <a:ln>
            <a:solidFill>
              <a:srgbClr val="269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main.cpp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C++ source code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33ED49-843D-4713-A999-9EA300364788}"/>
              </a:ext>
            </a:extLst>
          </p:cNvPr>
          <p:cNvSpPr/>
          <p:nvPr/>
        </p:nvSpPr>
        <p:spPr>
          <a:xfrm>
            <a:off x="3619421" y="2131945"/>
            <a:ext cx="2025764" cy="1521250"/>
          </a:xfrm>
          <a:prstGeom prst="roundRect">
            <a:avLst/>
          </a:prstGeom>
          <a:solidFill>
            <a:srgbClr val="2697FE"/>
          </a:solidFill>
          <a:ln>
            <a:solidFill>
              <a:srgbClr val="269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main.s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Assembly code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F0AA72-DBAC-4796-9D52-81CAA7E45E4F}"/>
              </a:ext>
            </a:extLst>
          </p:cNvPr>
          <p:cNvSpPr/>
          <p:nvPr/>
        </p:nvSpPr>
        <p:spPr>
          <a:xfrm>
            <a:off x="6553628" y="2077239"/>
            <a:ext cx="2025763" cy="1575956"/>
          </a:xfrm>
          <a:prstGeom prst="roundRect">
            <a:avLst/>
          </a:prstGeom>
          <a:solidFill>
            <a:srgbClr val="2697FE"/>
          </a:solidFill>
          <a:ln>
            <a:solidFill>
              <a:srgbClr val="269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main.o</a:t>
            </a:r>
            <a:endParaRPr lang="en-US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Machine code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40E7F9-737D-43C6-A680-17FAD091A3FE}"/>
              </a:ext>
            </a:extLst>
          </p:cNvPr>
          <p:cNvSpPr/>
          <p:nvPr/>
        </p:nvSpPr>
        <p:spPr>
          <a:xfrm>
            <a:off x="9311150" y="2077237"/>
            <a:ext cx="2025763" cy="1575957"/>
          </a:xfrm>
          <a:prstGeom prst="roundRect">
            <a:avLst/>
          </a:prstGeom>
          <a:solidFill>
            <a:srgbClr val="2697FE"/>
          </a:solidFill>
          <a:ln>
            <a:solidFill>
              <a:srgbClr val="269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main.exe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Executable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AB7A97F-37F8-4E7F-9A00-F5883D3E3AB5}"/>
              </a:ext>
            </a:extLst>
          </p:cNvPr>
          <p:cNvSpPr/>
          <p:nvPr/>
        </p:nvSpPr>
        <p:spPr>
          <a:xfrm>
            <a:off x="2373410" y="2554086"/>
            <a:ext cx="1632940" cy="59333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C++ compiler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4AD4EE8-501E-49D8-A2A5-47ED5AE427FF}"/>
              </a:ext>
            </a:extLst>
          </p:cNvPr>
          <p:cNvSpPr/>
          <p:nvPr/>
        </p:nvSpPr>
        <p:spPr>
          <a:xfrm>
            <a:off x="5226730" y="2549394"/>
            <a:ext cx="1691998" cy="59333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Assembler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E318E91-442D-4F52-9C8A-9C933E30EED9}"/>
              </a:ext>
            </a:extLst>
          </p:cNvPr>
          <p:cNvSpPr/>
          <p:nvPr/>
        </p:nvSpPr>
        <p:spPr>
          <a:xfrm>
            <a:off x="8305522" y="2554086"/>
            <a:ext cx="1495829" cy="59333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Linker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6EB2A77-6271-4BBA-96D4-6EC08C3B3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45" y="4125546"/>
            <a:ext cx="2684156" cy="215624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61E12118-8EE5-4F88-8365-08AC565715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530"/>
          <a:stretch/>
        </p:blipFill>
        <p:spPr>
          <a:xfrm>
            <a:off x="6584729" y="4130066"/>
            <a:ext cx="2142752" cy="142691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377010EF-3E92-4C33-80A1-2D0002D52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759" y="4125350"/>
            <a:ext cx="2931848" cy="143635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F8942FDC-CF51-4148-8888-9D39AC4457D1}"/>
              </a:ext>
            </a:extLst>
          </p:cNvPr>
          <p:cNvSpPr/>
          <p:nvPr/>
        </p:nvSpPr>
        <p:spPr>
          <a:xfrm>
            <a:off x="2368388" y="2043028"/>
            <a:ext cx="4550339" cy="59333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C++ compiler</a:t>
            </a:r>
          </a:p>
        </p:txBody>
      </p:sp>
    </p:spTree>
    <p:extLst>
      <p:ext uri="{BB962C8B-B14F-4D97-AF65-F5344CB8AC3E}">
        <p14:creationId xmlns:p14="http://schemas.microsoft.com/office/powerpoint/2010/main" val="156492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18B2-0A10-48D5-B17E-B34FBDC5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bg1"/>
                </a:solidFill>
              </a:rPr>
              <a:t>How a C++ program is made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3EAE9B7-E310-4F3A-B7F8-409DDA2B8F3B}"/>
              </a:ext>
            </a:extLst>
          </p:cNvPr>
          <p:cNvSpPr/>
          <p:nvPr/>
        </p:nvSpPr>
        <p:spPr>
          <a:xfrm>
            <a:off x="668100" y="2131944"/>
            <a:ext cx="2025764" cy="1521252"/>
          </a:xfrm>
          <a:prstGeom prst="roundRect">
            <a:avLst/>
          </a:prstGeom>
          <a:solidFill>
            <a:srgbClr val="2697FE"/>
          </a:solidFill>
          <a:ln>
            <a:solidFill>
              <a:srgbClr val="269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main.cpp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C++ source code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33ED49-843D-4713-A999-9EA300364788}"/>
              </a:ext>
            </a:extLst>
          </p:cNvPr>
          <p:cNvSpPr/>
          <p:nvPr/>
        </p:nvSpPr>
        <p:spPr>
          <a:xfrm>
            <a:off x="3619421" y="2131945"/>
            <a:ext cx="2025764" cy="1521250"/>
          </a:xfrm>
          <a:prstGeom prst="roundRect">
            <a:avLst/>
          </a:prstGeom>
          <a:solidFill>
            <a:srgbClr val="2697FE"/>
          </a:solidFill>
          <a:ln>
            <a:solidFill>
              <a:srgbClr val="269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main.s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Assembly code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F0AA72-DBAC-4796-9D52-81CAA7E45E4F}"/>
              </a:ext>
            </a:extLst>
          </p:cNvPr>
          <p:cNvSpPr/>
          <p:nvPr/>
        </p:nvSpPr>
        <p:spPr>
          <a:xfrm>
            <a:off x="6553628" y="2077239"/>
            <a:ext cx="2025763" cy="1575956"/>
          </a:xfrm>
          <a:prstGeom prst="roundRect">
            <a:avLst/>
          </a:prstGeom>
          <a:solidFill>
            <a:srgbClr val="2697FE"/>
          </a:solidFill>
          <a:ln>
            <a:solidFill>
              <a:srgbClr val="269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main.o</a:t>
            </a:r>
            <a:endParaRPr lang="en-US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Machine code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40E7F9-737D-43C6-A680-17FAD091A3FE}"/>
              </a:ext>
            </a:extLst>
          </p:cNvPr>
          <p:cNvSpPr/>
          <p:nvPr/>
        </p:nvSpPr>
        <p:spPr>
          <a:xfrm>
            <a:off x="9311150" y="2077237"/>
            <a:ext cx="2025763" cy="1575957"/>
          </a:xfrm>
          <a:prstGeom prst="roundRect">
            <a:avLst/>
          </a:prstGeom>
          <a:solidFill>
            <a:srgbClr val="2697FE"/>
          </a:solidFill>
          <a:ln>
            <a:solidFill>
              <a:srgbClr val="269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main.exe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Executable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AB7A97F-37F8-4E7F-9A00-F5883D3E3AB5}"/>
              </a:ext>
            </a:extLst>
          </p:cNvPr>
          <p:cNvSpPr/>
          <p:nvPr/>
        </p:nvSpPr>
        <p:spPr>
          <a:xfrm>
            <a:off x="2373410" y="2554086"/>
            <a:ext cx="1632940" cy="59333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C++ compiler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4AD4EE8-501E-49D8-A2A5-47ED5AE427FF}"/>
              </a:ext>
            </a:extLst>
          </p:cNvPr>
          <p:cNvSpPr/>
          <p:nvPr/>
        </p:nvSpPr>
        <p:spPr>
          <a:xfrm>
            <a:off x="5226730" y="2549394"/>
            <a:ext cx="1691998" cy="59333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Assembler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E318E91-442D-4F52-9C8A-9C933E30EED9}"/>
              </a:ext>
            </a:extLst>
          </p:cNvPr>
          <p:cNvSpPr/>
          <p:nvPr/>
        </p:nvSpPr>
        <p:spPr>
          <a:xfrm>
            <a:off x="8305522" y="2554086"/>
            <a:ext cx="1495829" cy="59333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Linker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6EB2A77-6271-4BBA-96D4-6EC08C3B3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45" y="4125546"/>
            <a:ext cx="2684156" cy="215624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61E12118-8EE5-4F88-8365-08AC565715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530"/>
          <a:stretch/>
        </p:blipFill>
        <p:spPr>
          <a:xfrm>
            <a:off x="6584729" y="4130066"/>
            <a:ext cx="2142752" cy="142691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377010EF-3E92-4C33-80A1-2D0002D52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759" y="4125350"/>
            <a:ext cx="2931848" cy="143635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Arrow: Curved Up 4">
            <a:extLst>
              <a:ext uri="{FF2B5EF4-FFF2-40B4-BE49-F238E27FC236}">
                <a16:creationId xmlns:a16="http://schemas.microsoft.com/office/drawing/2014/main" id="{CE75EF67-6713-4130-BFF0-4826F2BC80A5}"/>
              </a:ext>
            </a:extLst>
          </p:cNvPr>
          <p:cNvSpPr/>
          <p:nvPr/>
        </p:nvSpPr>
        <p:spPr>
          <a:xfrm flipH="1">
            <a:off x="4323521" y="5708505"/>
            <a:ext cx="3071191" cy="1025255"/>
          </a:xfrm>
          <a:prstGeom prst="curved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8942FDC-CF51-4148-8888-9D39AC4457D1}"/>
              </a:ext>
            </a:extLst>
          </p:cNvPr>
          <p:cNvSpPr/>
          <p:nvPr/>
        </p:nvSpPr>
        <p:spPr>
          <a:xfrm>
            <a:off x="2368388" y="2043028"/>
            <a:ext cx="4550339" cy="59333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C++ compiler</a:t>
            </a:r>
          </a:p>
        </p:txBody>
      </p:sp>
    </p:spTree>
    <p:extLst>
      <p:ext uri="{BB962C8B-B14F-4D97-AF65-F5344CB8AC3E}">
        <p14:creationId xmlns:p14="http://schemas.microsoft.com/office/powerpoint/2010/main" val="383773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18B2-0A10-48D5-B17E-B34FBDC5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8941244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bg1"/>
                </a:solidFill>
              </a:rPr>
              <a:t>Why is Disassembly View helpful?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9F019A-B03A-42CD-8E49-ABE208509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1458"/>
            <a:ext cx="10515600" cy="435133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Sometimes the code generated by your compiler isn't giving you the </a:t>
            </a:r>
            <a:r>
              <a:rPr lang="en-US" i="0" dirty="0">
                <a:solidFill>
                  <a:srgbClr val="2697FE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performance</a:t>
            </a:r>
            <a:r>
              <a:rPr lang="en-US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you're looking for. </a:t>
            </a:r>
            <a:r>
              <a:rPr lang="en-US" i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Examining the assembly can give you insight into these issues</a:t>
            </a:r>
            <a:r>
              <a:rPr lang="en-US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giving you a chance to make code changes, modify compiler switches, etc. to get what you need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Understand how </a:t>
            </a:r>
            <a:r>
              <a:rPr lang="en-US" i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is represented in memory</a:t>
            </a:r>
          </a:p>
        </p:txBody>
      </p:sp>
    </p:spTree>
    <p:extLst>
      <p:ext uri="{BB962C8B-B14F-4D97-AF65-F5344CB8AC3E}">
        <p14:creationId xmlns:p14="http://schemas.microsoft.com/office/powerpoint/2010/main" val="7296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0A89-2266-4C03-84D4-1EC43633B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2697FE"/>
                </a:solidFill>
                <a:effectLst/>
                <a:latin typeface="Segoe UI Semibold" panose="020B0702040204020203" pitchFamily="34" charset="0"/>
                <a:ea typeface="Yu Gothic Light" panose="020B0300000000000000" pitchFamily="34" charset="-128"/>
                <a:cs typeface="Segoe UI Semibold" panose="020B0702040204020203" pitchFamily="34" charset="0"/>
              </a:rPr>
              <a:t>Demo #2: </a:t>
            </a:r>
            <a:r>
              <a:rPr lang="en-US" sz="3600" dirty="0">
                <a:effectLst/>
                <a:latin typeface="Segoe UI Semibold" panose="020B0702040204020203" pitchFamily="34" charset="0"/>
                <a:ea typeface="Yu Gothic Light" panose="020B0300000000000000" pitchFamily="34" charset="-128"/>
                <a:cs typeface="Segoe UI Semibold" panose="020B0702040204020203" pitchFamily="34" charset="0"/>
              </a:rPr>
              <a:t>Debug a Blink program on a Raspberry Pi using CMake Presets and Disassembly View in VS Code</a:t>
            </a:r>
            <a:endParaRPr lang="en-US"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12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6B1535F9-7514-4FD0-92CB-6C7DE26B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Demo #2 key takeaways</a:t>
            </a:r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A777123C-0B5B-4262-BA68-AD3DF1EA3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5625"/>
            <a:ext cx="10975427" cy="4351338"/>
          </a:xfrm>
        </p:spPr>
        <p:txBody>
          <a:bodyPr>
            <a:noAutofit/>
          </a:bodyPr>
          <a:lstStyle/>
          <a:p>
            <a:pPr lvl="1" indent="-457154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Take advantage of </a:t>
            </a:r>
            <a:r>
              <a:rPr lang="en-US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Disassembly View </a:t>
            </a:r>
            <a:r>
              <a:rPr lang="en-US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 look at </a:t>
            </a:r>
            <a:r>
              <a:rPr lang="en-US" b="1" dirty="0">
                <a:solidFill>
                  <a:srgbClr val="2697FE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how your program is being represented in memory</a:t>
            </a:r>
            <a:endParaRPr lang="en-US" b="1" dirty="0">
              <a:solidFill>
                <a:srgbClr val="2697F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indent="-457154">
              <a:lnSpc>
                <a:spcPct val="20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VS Code </a:t>
            </a:r>
            <a:r>
              <a:rPr lang="en-US" dirty="0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provides full C++ </a:t>
            </a:r>
            <a:r>
              <a:rPr lang="en-US" b="1" dirty="0">
                <a:solidFill>
                  <a:srgbClr val="2697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IntelliSense</a:t>
            </a:r>
            <a:r>
              <a:rPr lang="en-US" b="1" dirty="0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>
                <a:solidFill>
                  <a:srgbClr val="2697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debug support for Raspberry Pi</a:t>
            </a:r>
          </a:p>
        </p:txBody>
      </p:sp>
    </p:spTree>
    <p:extLst>
      <p:ext uri="{BB962C8B-B14F-4D97-AF65-F5344CB8AC3E}">
        <p14:creationId xmlns:p14="http://schemas.microsoft.com/office/powerpoint/2010/main" val="294068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0A89-2266-4C03-84D4-1EC43633B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2697FE"/>
                </a:solidFill>
                <a:effectLst/>
                <a:latin typeface="Segoe UI Semibold" panose="020B0702040204020203" pitchFamily="34" charset="0"/>
                <a:ea typeface="Yu Gothic Light" panose="020B0300000000000000" pitchFamily="34" charset="-128"/>
                <a:cs typeface="Segoe UI Semibold" panose="020B0702040204020203" pitchFamily="34" charset="0"/>
              </a:rPr>
              <a:t>Recommendation #3: </a:t>
            </a:r>
            <a:r>
              <a:rPr lang="en-US" sz="3600" i="0" dirty="0"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Automatically catch bugs in your program before shipping to production by setting up a CI/CD pipeline</a:t>
            </a:r>
            <a:endParaRPr lang="en-US" sz="9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520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535F9-7514-4FD0-92CB-6C7DE26B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Continuous Integration (CI)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7123C-0B5B-4262-BA68-AD3DF1EA3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5625"/>
            <a:ext cx="10975427" cy="4351338"/>
          </a:xfrm>
        </p:spPr>
        <p:txBody>
          <a:bodyPr>
            <a:noAutofit/>
          </a:bodyPr>
          <a:lstStyle/>
          <a:p>
            <a:pPr marL="228646" lvl="1" indent="0">
              <a:lnSpc>
                <a:spcPct val="200000"/>
              </a:lnSpc>
              <a:buNone/>
            </a:pPr>
            <a:r>
              <a:rPr lang="en-US" b="1" i="1" dirty="0">
                <a:solidFill>
                  <a:srgbClr val="2697FE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What is Continuous Integration (CI)?</a:t>
            </a:r>
          </a:p>
          <a:p>
            <a:pPr marL="571546" lvl="1" indent="-342900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“The process of automating the build and testing of code every time a team member commits changes to version control” 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[</a:t>
            </a:r>
            <a:r>
              <a:rPr lang="en-US" sz="1400" dirty="0">
                <a:solidFill>
                  <a:srgbClr val="257DFF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Continuous Integration? - Azure DevOps | Microsoft Docs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</a:p>
          <a:p>
            <a:pPr marL="228646" lvl="1" indent="0">
              <a:lnSpc>
                <a:spcPct val="100000"/>
              </a:lnSpc>
              <a:buNone/>
            </a:pPr>
            <a:endParaRPr lang="en-US" b="1" i="1" dirty="0">
              <a:solidFill>
                <a:srgbClr val="2697FE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228646" lvl="1" indent="0">
              <a:lnSpc>
                <a:spcPct val="100000"/>
              </a:lnSpc>
              <a:buNone/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571546" lvl="1" indent="-342900">
              <a:lnSpc>
                <a:spcPct val="100000"/>
              </a:lnSpc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571546" lvl="1" indent="-342900">
              <a:lnSpc>
                <a:spcPct val="100000"/>
              </a:lnSpc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4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535F9-7514-4FD0-92CB-6C7DE26B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Continuous Integration (CI)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7123C-0B5B-4262-BA68-AD3DF1EA3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5625"/>
            <a:ext cx="10975427" cy="4351338"/>
          </a:xfrm>
        </p:spPr>
        <p:txBody>
          <a:bodyPr>
            <a:noAutofit/>
          </a:bodyPr>
          <a:lstStyle/>
          <a:p>
            <a:pPr marL="228646" lvl="1" indent="0">
              <a:lnSpc>
                <a:spcPct val="200000"/>
              </a:lnSpc>
              <a:buNone/>
            </a:pPr>
            <a:r>
              <a:rPr lang="en-US" b="1" i="1" dirty="0">
                <a:solidFill>
                  <a:srgbClr val="2697FE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What is Continuous Integration (CI)?</a:t>
            </a:r>
          </a:p>
          <a:p>
            <a:pPr marL="571546" lvl="1" indent="-342900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“The process of automating the build and testing of code every time a team member commits changes to version control” 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[</a:t>
            </a:r>
            <a:r>
              <a:rPr lang="en-US" sz="1400" dirty="0">
                <a:solidFill>
                  <a:srgbClr val="257DFF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Continuous Integration? - Azure DevOps | Microsoft Docs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</a:p>
          <a:p>
            <a:pPr marL="228646" lvl="1" indent="0">
              <a:lnSpc>
                <a:spcPct val="100000"/>
              </a:lnSpc>
              <a:buNone/>
            </a:pPr>
            <a:endParaRPr lang="en-US" b="1" i="1" dirty="0">
              <a:solidFill>
                <a:srgbClr val="2697FE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228646" lvl="1" indent="0">
              <a:lnSpc>
                <a:spcPct val="100000"/>
              </a:lnSpc>
              <a:buNone/>
            </a:pPr>
            <a:r>
              <a:rPr lang="en-US" b="1" i="1" dirty="0">
                <a:solidFill>
                  <a:srgbClr val="2697FE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What are the benefits?</a:t>
            </a:r>
          </a:p>
          <a:p>
            <a:pPr marL="571546" lvl="1" indent="-342900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Reduces risk – detect and locate errors more quickly</a:t>
            </a:r>
          </a:p>
          <a:p>
            <a:pPr marL="571546" lvl="1" indent="-342900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Ensures quality – shipped product is always tested</a:t>
            </a:r>
          </a:p>
          <a:p>
            <a:pPr marL="571546" lvl="1" indent="-342900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Efficient – spend more time coding, less time manually testing and waiting</a:t>
            </a:r>
          </a:p>
          <a:p>
            <a:pPr marL="571546" lvl="1" indent="-342900">
              <a:lnSpc>
                <a:spcPct val="100000"/>
              </a:lnSpc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571546" lvl="1" indent="-342900">
              <a:lnSpc>
                <a:spcPct val="100000"/>
              </a:lnSpc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571546" lvl="1" indent="-342900">
              <a:lnSpc>
                <a:spcPct val="100000"/>
              </a:lnSpc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535F9-7514-4FD0-92CB-6C7DE26B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GitHub Actions for Continuous Integration (CI)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BA1E987-609C-4A7E-8244-4BE28945B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42" y="1756312"/>
            <a:ext cx="5066581" cy="4684105"/>
          </a:xfrm>
        </p:spPr>
        <p:txBody>
          <a:bodyPr>
            <a:noAutofit/>
          </a:bodyPr>
          <a:lstStyle/>
          <a:p>
            <a:pPr marL="571546" lvl="1" indent="-342900">
              <a:lnSpc>
                <a:spcPct val="100000"/>
              </a:lnSpc>
            </a:pPr>
            <a:r>
              <a:rPr lang="en-US" b="1" i="1" dirty="0">
                <a:solidFill>
                  <a:srgbClr val="2697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What: 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GitHub Actions offers workflows that build and test your code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D457FA-A74D-43CE-8B64-48AC7EE0E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73" y="1756313"/>
            <a:ext cx="5772881" cy="4684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Icon&#10;&#10;Description automatically generated">
            <a:extLst>
              <a:ext uri="{FF2B5EF4-FFF2-40B4-BE49-F238E27FC236}">
                <a16:creationId xmlns:a16="http://schemas.microsoft.com/office/drawing/2014/main" id="{4107954E-7397-4180-926C-7F2B145FF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59" y="644962"/>
            <a:ext cx="765888" cy="765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7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535F9-7514-4FD0-92CB-6C7DE26B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GitHub Actions for Continuous Integration (CI)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BA1E987-609C-4A7E-8244-4BE28945B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42" y="1756312"/>
            <a:ext cx="5066581" cy="4684105"/>
          </a:xfrm>
        </p:spPr>
        <p:txBody>
          <a:bodyPr>
            <a:noAutofit/>
          </a:bodyPr>
          <a:lstStyle/>
          <a:p>
            <a:pPr marL="571546" lvl="1" indent="-342900">
              <a:lnSpc>
                <a:spcPct val="100000"/>
              </a:lnSpc>
            </a:pPr>
            <a:r>
              <a:rPr lang="en-US" b="1" i="1" dirty="0">
                <a:solidFill>
                  <a:srgbClr val="2697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What: 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GitHub Actions offers workflows that build and test your code</a:t>
            </a:r>
          </a:p>
          <a:p>
            <a:pPr marL="571546" lvl="1" indent="-342900">
              <a:lnSpc>
                <a:spcPct val="100000"/>
              </a:lnSpc>
            </a:pPr>
            <a:r>
              <a:rPr lang="en-US" b="1" i="1" dirty="0">
                <a:solidFill>
                  <a:srgbClr val="2697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When: 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Workflows run when a specified GitHub event occurs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D457FA-A74D-43CE-8B64-48AC7EE0E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73" y="1756313"/>
            <a:ext cx="5772881" cy="4684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Icon&#10;&#10;Description automatically generated">
            <a:extLst>
              <a:ext uri="{FF2B5EF4-FFF2-40B4-BE49-F238E27FC236}">
                <a16:creationId xmlns:a16="http://schemas.microsoft.com/office/drawing/2014/main" id="{4107954E-7397-4180-926C-7F2B145FF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59" y="644962"/>
            <a:ext cx="765888" cy="765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405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 7">
            <a:extLst>
              <a:ext uri="{FF2B5EF4-FFF2-40B4-BE49-F238E27FC236}">
                <a16:creationId xmlns:a16="http://schemas.microsoft.com/office/drawing/2014/main" id="{BE020AA0-65AA-479D-9608-52C6ECCDCA46}"/>
              </a:ext>
            </a:extLst>
          </p:cNvPr>
          <p:cNvGrpSpPr/>
          <p:nvPr/>
        </p:nvGrpSpPr>
        <p:grpSpPr>
          <a:xfrm>
            <a:off x="2836389" y="1087767"/>
            <a:ext cx="6644526" cy="4556113"/>
            <a:chOff x="2836389" y="1087767"/>
            <a:chExt cx="6644526" cy="455611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4A4D36-2100-40DC-84DE-54C3ADAEB972}"/>
                </a:ext>
              </a:extLst>
            </p:cNvPr>
            <p:cNvSpPr/>
            <p:nvPr/>
          </p:nvSpPr>
          <p:spPr>
            <a:xfrm>
              <a:off x="2836389" y="1087767"/>
              <a:ext cx="6644526" cy="45561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4E32531-2FC2-4615-99F7-29CBC6C16D78}"/>
                </a:ext>
              </a:extLst>
            </p:cNvPr>
            <p:cNvSpPr/>
            <p:nvPr/>
          </p:nvSpPr>
          <p:spPr>
            <a:xfrm>
              <a:off x="5344308" y="1088534"/>
              <a:ext cx="1628687" cy="1058646"/>
            </a:xfrm>
            <a:custGeom>
              <a:avLst/>
              <a:gdLst>
                <a:gd name="connsiteX0" fmla="*/ 0 w 1628687"/>
                <a:gd name="connsiteY0" fmla="*/ 176445 h 1058646"/>
                <a:gd name="connsiteX1" fmla="*/ 176445 w 1628687"/>
                <a:gd name="connsiteY1" fmla="*/ 0 h 1058646"/>
                <a:gd name="connsiteX2" fmla="*/ 1452242 w 1628687"/>
                <a:gd name="connsiteY2" fmla="*/ 0 h 1058646"/>
                <a:gd name="connsiteX3" fmla="*/ 1628687 w 1628687"/>
                <a:gd name="connsiteY3" fmla="*/ 176445 h 1058646"/>
                <a:gd name="connsiteX4" fmla="*/ 1628687 w 1628687"/>
                <a:gd name="connsiteY4" fmla="*/ 882201 h 1058646"/>
                <a:gd name="connsiteX5" fmla="*/ 1452242 w 1628687"/>
                <a:gd name="connsiteY5" fmla="*/ 1058646 h 1058646"/>
                <a:gd name="connsiteX6" fmla="*/ 176445 w 1628687"/>
                <a:gd name="connsiteY6" fmla="*/ 1058646 h 1058646"/>
                <a:gd name="connsiteX7" fmla="*/ 0 w 1628687"/>
                <a:gd name="connsiteY7" fmla="*/ 882201 h 1058646"/>
                <a:gd name="connsiteX8" fmla="*/ 0 w 1628687"/>
                <a:gd name="connsiteY8" fmla="*/ 176445 h 10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8687" h="1058646">
                  <a:moveTo>
                    <a:pt x="0" y="176445"/>
                  </a:moveTo>
                  <a:cubicBezTo>
                    <a:pt x="0" y="78997"/>
                    <a:pt x="78997" y="0"/>
                    <a:pt x="176445" y="0"/>
                  </a:cubicBezTo>
                  <a:lnTo>
                    <a:pt x="1452242" y="0"/>
                  </a:lnTo>
                  <a:cubicBezTo>
                    <a:pt x="1549690" y="0"/>
                    <a:pt x="1628687" y="78997"/>
                    <a:pt x="1628687" y="176445"/>
                  </a:cubicBezTo>
                  <a:lnTo>
                    <a:pt x="1628687" y="882201"/>
                  </a:lnTo>
                  <a:cubicBezTo>
                    <a:pt x="1628687" y="979649"/>
                    <a:pt x="1549690" y="1058646"/>
                    <a:pt x="1452242" y="1058646"/>
                  </a:cubicBezTo>
                  <a:lnTo>
                    <a:pt x="176445" y="1058646"/>
                  </a:lnTo>
                  <a:cubicBezTo>
                    <a:pt x="78997" y="1058646"/>
                    <a:pt x="0" y="979649"/>
                    <a:pt x="0" y="882201"/>
                  </a:cubicBezTo>
                  <a:lnTo>
                    <a:pt x="0" y="176445"/>
                  </a:lnTo>
                  <a:close/>
                </a:path>
              </a:pathLst>
            </a:custGeom>
            <a:solidFill>
              <a:srgbClr val="2697FE"/>
            </a:solidFill>
            <a:ln w="57150"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879" tIns="127879" rIns="127879" bIns="127879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Write code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56B7EC0-D051-4BC5-B67D-D1D9AC5673B7}"/>
                </a:ext>
              </a:extLst>
            </p:cNvPr>
            <p:cNvSpPr/>
            <p:nvPr/>
          </p:nvSpPr>
          <p:spPr>
            <a:xfrm>
              <a:off x="4410686" y="1617858"/>
              <a:ext cx="3495930" cy="34959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786830" y="342212"/>
                  </a:moveTo>
                  <a:arcTo wR="1747965" hR="1747965" stAng="18387886" swAng="1632630"/>
                </a:path>
              </a:pathLst>
            </a:custGeom>
            <a:noFill/>
            <a:ln w="57150">
              <a:tailEnd type="arrow"/>
            </a:ln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517040F-2725-4A40-8536-0BDA5F651D99}"/>
                </a:ext>
              </a:extLst>
            </p:cNvPr>
            <p:cNvSpPr/>
            <p:nvPr/>
          </p:nvSpPr>
          <p:spPr>
            <a:xfrm>
              <a:off x="7092273" y="2836500"/>
              <a:ext cx="1628687" cy="1058646"/>
            </a:xfrm>
            <a:custGeom>
              <a:avLst/>
              <a:gdLst>
                <a:gd name="connsiteX0" fmla="*/ 0 w 1628687"/>
                <a:gd name="connsiteY0" fmla="*/ 176445 h 1058646"/>
                <a:gd name="connsiteX1" fmla="*/ 176445 w 1628687"/>
                <a:gd name="connsiteY1" fmla="*/ 0 h 1058646"/>
                <a:gd name="connsiteX2" fmla="*/ 1452242 w 1628687"/>
                <a:gd name="connsiteY2" fmla="*/ 0 h 1058646"/>
                <a:gd name="connsiteX3" fmla="*/ 1628687 w 1628687"/>
                <a:gd name="connsiteY3" fmla="*/ 176445 h 1058646"/>
                <a:gd name="connsiteX4" fmla="*/ 1628687 w 1628687"/>
                <a:gd name="connsiteY4" fmla="*/ 882201 h 1058646"/>
                <a:gd name="connsiteX5" fmla="*/ 1452242 w 1628687"/>
                <a:gd name="connsiteY5" fmla="*/ 1058646 h 1058646"/>
                <a:gd name="connsiteX6" fmla="*/ 176445 w 1628687"/>
                <a:gd name="connsiteY6" fmla="*/ 1058646 h 1058646"/>
                <a:gd name="connsiteX7" fmla="*/ 0 w 1628687"/>
                <a:gd name="connsiteY7" fmla="*/ 882201 h 1058646"/>
                <a:gd name="connsiteX8" fmla="*/ 0 w 1628687"/>
                <a:gd name="connsiteY8" fmla="*/ 176445 h 10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8687" h="1058646">
                  <a:moveTo>
                    <a:pt x="0" y="176445"/>
                  </a:moveTo>
                  <a:cubicBezTo>
                    <a:pt x="0" y="78997"/>
                    <a:pt x="78997" y="0"/>
                    <a:pt x="176445" y="0"/>
                  </a:cubicBezTo>
                  <a:lnTo>
                    <a:pt x="1452242" y="0"/>
                  </a:lnTo>
                  <a:cubicBezTo>
                    <a:pt x="1549690" y="0"/>
                    <a:pt x="1628687" y="78997"/>
                    <a:pt x="1628687" y="176445"/>
                  </a:cubicBezTo>
                  <a:lnTo>
                    <a:pt x="1628687" y="882201"/>
                  </a:lnTo>
                  <a:cubicBezTo>
                    <a:pt x="1628687" y="979649"/>
                    <a:pt x="1549690" y="1058646"/>
                    <a:pt x="1452242" y="1058646"/>
                  </a:cubicBezTo>
                  <a:lnTo>
                    <a:pt x="176445" y="1058646"/>
                  </a:lnTo>
                  <a:cubicBezTo>
                    <a:pt x="78997" y="1058646"/>
                    <a:pt x="0" y="979649"/>
                    <a:pt x="0" y="882201"/>
                  </a:cubicBezTo>
                  <a:lnTo>
                    <a:pt x="0" y="176445"/>
                  </a:lnTo>
                  <a:close/>
                </a:path>
              </a:pathLst>
            </a:custGeom>
            <a:solidFill>
              <a:srgbClr val="2697FE"/>
            </a:solidFill>
            <a:ln w="57150"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879" tIns="127879" rIns="127879" bIns="127879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Run and debug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8D6213B-AA62-451B-B6B0-849CFEFA96C0}"/>
                </a:ext>
              </a:extLst>
            </p:cNvPr>
            <p:cNvSpPr/>
            <p:nvPr/>
          </p:nvSpPr>
          <p:spPr>
            <a:xfrm>
              <a:off x="4410686" y="1617858"/>
              <a:ext cx="3495930" cy="34959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314657" y="2523114"/>
                  </a:moveTo>
                  <a:arcTo wR="1747965" hR="1747965" stAng="1579484" swAng="1632630"/>
                </a:path>
              </a:pathLst>
            </a:custGeom>
            <a:noFill/>
            <a:ln w="57150">
              <a:tailEnd type="arrow"/>
            </a:ln>
          </p:spPr>
          <p:style>
            <a:lnRef idx="1">
              <a:schemeClr val="accent5">
                <a:hueOff val="-2252848"/>
                <a:satOff val="-5806"/>
                <a:lumOff val="-3922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12BED2B-C18C-47FE-9F05-FB0956F61388}"/>
                </a:ext>
              </a:extLst>
            </p:cNvPr>
            <p:cNvSpPr/>
            <p:nvPr/>
          </p:nvSpPr>
          <p:spPr>
            <a:xfrm>
              <a:off x="5344308" y="4584465"/>
              <a:ext cx="1628687" cy="1058646"/>
            </a:xfrm>
            <a:custGeom>
              <a:avLst/>
              <a:gdLst>
                <a:gd name="connsiteX0" fmla="*/ 0 w 1628687"/>
                <a:gd name="connsiteY0" fmla="*/ 176445 h 1058646"/>
                <a:gd name="connsiteX1" fmla="*/ 176445 w 1628687"/>
                <a:gd name="connsiteY1" fmla="*/ 0 h 1058646"/>
                <a:gd name="connsiteX2" fmla="*/ 1452242 w 1628687"/>
                <a:gd name="connsiteY2" fmla="*/ 0 h 1058646"/>
                <a:gd name="connsiteX3" fmla="*/ 1628687 w 1628687"/>
                <a:gd name="connsiteY3" fmla="*/ 176445 h 1058646"/>
                <a:gd name="connsiteX4" fmla="*/ 1628687 w 1628687"/>
                <a:gd name="connsiteY4" fmla="*/ 882201 h 1058646"/>
                <a:gd name="connsiteX5" fmla="*/ 1452242 w 1628687"/>
                <a:gd name="connsiteY5" fmla="*/ 1058646 h 1058646"/>
                <a:gd name="connsiteX6" fmla="*/ 176445 w 1628687"/>
                <a:gd name="connsiteY6" fmla="*/ 1058646 h 1058646"/>
                <a:gd name="connsiteX7" fmla="*/ 0 w 1628687"/>
                <a:gd name="connsiteY7" fmla="*/ 882201 h 1058646"/>
                <a:gd name="connsiteX8" fmla="*/ 0 w 1628687"/>
                <a:gd name="connsiteY8" fmla="*/ 176445 h 10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8687" h="1058646">
                  <a:moveTo>
                    <a:pt x="0" y="176445"/>
                  </a:moveTo>
                  <a:cubicBezTo>
                    <a:pt x="0" y="78997"/>
                    <a:pt x="78997" y="0"/>
                    <a:pt x="176445" y="0"/>
                  </a:cubicBezTo>
                  <a:lnTo>
                    <a:pt x="1452242" y="0"/>
                  </a:lnTo>
                  <a:cubicBezTo>
                    <a:pt x="1549690" y="0"/>
                    <a:pt x="1628687" y="78997"/>
                    <a:pt x="1628687" y="176445"/>
                  </a:cubicBezTo>
                  <a:lnTo>
                    <a:pt x="1628687" y="882201"/>
                  </a:lnTo>
                  <a:cubicBezTo>
                    <a:pt x="1628687" y="979649"/>
                    <a:pt x="1549690" y="1058646"/>
                    <a:pt x="1452242" y="1058646"/>
                  </a:cubicBezTo>
                  <a:lnTo>
                    <a:pt x="176445" y="1058646"/>
                  </a:lnTo>
                  <a:cubicBezTo>
                    <a:pt x="78997" y="1058646"/>
                    <a:pt x="0" y="979649"/>
                    <a:pt x="0" y="882201"/>
                  </a:cubicBezTo>
                  <a:lnTo>
                    <a:pt x="0" y="176445"/>
                  </a:lnTo>
                  <a:close/>
                </a:path>
              </a:pathLst>
            </a:custGeom>
            <a:solidFill>
              <a:srgbClr val="2697FE"/>
            </a:solidFill>
            <a:ln w="57150"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879" tIns="127879" rIns="127879" bIns="127879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Test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1DE236B-7F17-4EB1-A311-4A75CCA4857C}"/>
                </a:ext>
              </a:extLst>
            </p:cNvPr>
            <p:cNvSpPr/>
            <p:nvPr/>
          </p:nvSpPr>
          <p:spPr>
            <a:xfrm>
              <a:off x="4410686" y="1617858"/>
              <a:ext cx="3495930" cy="34959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09099" y="3153718"/>
                  </a:moveTo>
                  <a:arcTo wR="1747965" hR="1747965" stAng="7587886" swAng="1632630"/>
                </a:path>
              </a:pathLst>
            </a:custGeom>
            <a:noFill/>
            <a:ln w="57150">
              <a:tailEnd type="arrow"/>
            </a:ln>
          </p:spPr>
          <p:style>
            <a:lnRef idx="1">
              <a:schemeClr val="accent5">
                <a:hueOff val="-4505695"/>
                <a:satOff val="-11613"/>
                <a:lumOff val="-7843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02F3205-1EAD-433D-90E6-097696B0336B}"/>
                </a:ext>
              </a:extLst>
            </p:cNvPr>
            <p:cNvSpPr/>
            <p:nvPr/>
          </p:nvSpPr>
          <p:spPr>
            <a:xfrm>
              <a:off x="3596343" y="2836500"/>
              <a:ext cx="1628687" cy="1058646"/>
            </a:xfrm>
            <a:custGeom>
              <a:avLst/>
              <a:gdLst>
                <a:gd name="connsiteX0" fmla="*/ 0 w 1628687"/>
                <a:gd name="connsiteY0" fmla="*/ 176445 h 1058646"/>
                <a:gd name="connsiteX1" fmla="*/ 176445 w 1628687"/>
                <a:gd name="connsiteY1" fmla="*/ 0 h 1058646"/>
                <a:gd name="connsiteX2" fmla="*/ 1452242 w 1628687"/>
                <a:gd name="connsiteY2" fmla="*/ 0 h 1058646"/>
                <a:gd name="connsiteX3" fmla="*/ 1628687 w 1628687"/>
                <a:gd name="connsiteY3" fmla="*/ 176445 h 1058646"/>
                <a:gd name="connsiteX4" fmla="*/ 1628687 w 1628687"/>
                <a:gd name="connsiteY4" fmla="*/ 882201 h 1058646"/>
                <a:gd name="connsiteX5" fmla="*/ 1452242 w 1628687"/>
                <a:gd name="connsiteY5" fmla="*/ 1058646 h 1058646"/>
                <a:gd name="connsiteX6" fmla="*/ 176445 w 1628687"/>
                <a:gd name="connsiteY6" fmla="*/ 1058646 h 1058646"/>
                <a:gd name="connsiteX7" fmla="*/ 0 w 1628687"/>
                <a:gd name="connsiteY7" fmla="*/ 882201 h 1058646"/>
                <a:gd name="connsiteX8" fmla="*/ 0 w 1628687"/>
                <a:gd name="connsiteY8" fmla="*/ 176445 h 10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8687" h="1058646">
                  <a:moveTo>
                    <a:pt x="0" y="176445"/>
                  </a:moveTo>
                  <a:cubicBezTo>
                    <a:pt x="0" y="78997"/>
                    <a:pt x="78997" y="0"/>
                    <a:pt x="176445" y="0"/>
                  </a:cubicBezTo>
                  <a:lnTo>
                    <a:pt x="1452242" y="0"/>
                  </a:lnTo>
                  <a:cubicBezTo>
                    <a:pt x="1549690" y="0"/>
                    <a:pt x="1628687" y="78997"/>
                    <a:pt x="1628687" y="176445"/>
                  </a:cubicBezTo>
                  <a:lnTo>
                    <a:pt x="1628687" y="882201"/>
                  </a:lnTo>
                  <a:cubicBezTo>
                    <a:pt x="1628687" y="979649"/>
                    <a:pt x="1549690" y="1058646"/>
                    <a:pt x="1452242" y="1058646"/>
                  </a:cubicBezTo>
                  <a:lnTo>
                    <a:pt x="176445" y="1058646"/>
                  </a:lnTo>
                  <a:cubicBezTo>
                    <a:pt x="78997" y="1058646"/>
                    <a:pt x="0" y="979649"/>
                    <a:pt x="0" y="882201"/>
                  </a:cubicBezTo>
                  <a:lnTo>
                    <a:pt x="0" y="176445"/>
                  </a:lnTo>
                  <a:close/>
                </a:path>
              </a:pathLst>
            </a:custGeom>
            <a:solidFill>
              <a:srgbClr val="2697FE"/>
            </a:solidFill>
            <a:ln w="57150"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879" tIns="127879" rIns="127879" bIns="127879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Integrate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AF0B29-3A75-4E23-9E73-DC77622FF5F7}"/>
                </a:ext>
              </a:extLst>
            </p:cNvPr>
            <p:cNvSpPr/>
            <p:nvPr/>
          </p:nvSpPr>
          <p:spPr>
            <a:xfrm>
              <a:off x="4410686" y="1617858"/>
              <a:ext cx="3495930" cy="34959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1272" y="972815"/>
                  </a:moveTo>
                  <a:arcTo wR="1747965" hR="1747965" stAng="12379484" swAng="1632630"/>
                </a:path>
              </a:pathLst>
            </a:custGeom>
            <a:noFill/>
            <a:ln w="57150">
              <a:tailEnd type="arrow"/>
            </a:ln>
          </p:spPr>
          <p:style>
            <a:lnRef idx="1">
              <a:schemeClr val="accent5">
                <a:hueOff val="-6758543"/>
                <a:satOff val="-17419"/>
                <a:lumOff val="-11765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9516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535F9-7514-4FD0-92CB-6C7DE26B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GitHub Actions for Continuous Integration (CI)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BA1E987-609C-4A7E-8244-4BE28945B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42" y="1756312"/>
            <a:ext cx="5066581" cy="4684105"/>
          </a:xfrm>
        </p:spPr>
        <p:txBody>
          <a:bodyPr>
            <a:noAutofit/>
          </a:bodyPr>
          <a:lstStyle/>
          <a:p>
            <a:pPr marL="571546" lvl="1" indent="-342900">
              <a:lnSpc>
                <a:spcPct val="100000"/>
              </a:lnSpc>
            </a:pPr>
            <a:r>
              <a:rPr lang="en-US" b="1" i="1" dirty="0">
                <a:solidFill>
                  <a:srgbClr val="2697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What: 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GitHub Actions offers workflows that build and test your code</a:t>
            </a:r>
          </a:p>
          <a:p>
            <a:pPr marL="571546" lvl="1" indent="-342900">
              <a:lnSpc>
                <a:spcPct val="100000"/>
              </a:lnSpc>
            </a:pPr>
            <a:r>
              <a:rPr lang="en-US" b="1" i="1" dirty="0">
                <a:solidFill>
                  <a:srgbClr val="2697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When: 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Workflows run when a specified GitHub event occurs</a:t>
            </a:r>
          </a:p>
          <a:p>
            <a:pPr marL="571546" lvl="1" indent="-342900">
              <a:lnSpc>
                <a:spcPct val="100000"/>
              </a:lnSpc>
            </a:pPr>
            <a:r>
              <a:rPr lang="en-US" b="1" i="1" dirty="0">
                <a:solidFill>
                  <a:srgbClr val="2697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Where: 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Workflows run on GitHub-hosted virtual machines or self-hosted machines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D457FA-A74D-43CE-8B64-48AC7EE0E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73" y="1756313"/>
            <a:ext cx="5772881" cy="4684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Icon&#10;&#10;Description automatically generated">
            <a:extLst>
              <a:ext uri="{FF2B5EF4-FFF2-40B4-BE49-F238E27FC236}">
                <a16:creationId xmlns:a16="http://schemas.microsoft.com/office/drawing/2014/main" id="{4107954E-7397-4180-926C-7F2B145FF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59" y="644962"/>
            <a:ext cx="765888" cy="765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266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535F9-7514-4FD0-92CB-6C7DE26B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GitHub Actions for Continuous Integration (CI)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BA1E987-609C-4A7E-8244-4BE28945B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42" y="1756312"/>
            <a:ext cx="5066581" cy="4684105"/>
          </a:xfrm>
        </p:spPr>
        <p:txBody>
          <a:bodyPr>
            <a:noAutofit/>
          </a:bodyPr>
          <a:lstStyle/>
          <a:p>
            <a:pPr marL="571546" lvl="1" indent="-342900">
              <a:lnSpc>
                <a:spcPct val="100000"/>
              </a:lnSpc>
            </a:pPr>
            <a:r>
              <a:rPr lang="en-US" b="1" i="1" dirty="0">
                <a:solidFill>
                  <a:srgbClr val="2697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What: 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GitHub Actions offers workflows that build and test your code</a:t>
            </a:r>
          </a:p>
          <a:p>
            <a:pPr marL="571546" lvl="1" indent="-342900">
              <a:lnSpc>
                <a:spcPct val="100000"/>
              </a:lnSpc>
            </a:pPr>
            <a:r>
              <a:rPr lang="en-US" b="1" i="1" dirty="0">
                <a:solidFill>
                  <a:srgbClr val="2697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When: 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Workflows run when a specified GitHub event occurs</a:t>
            </a:r>
          </a:p>
          <a:p>
            <a:pPr marL="571546" lvl="1" indent="-342900">
              <a:lnSpc>
                <a:spcPct val="100000"/>
              </a:lnSpc>
            </a:pPr>
            <a:r>
              <a:rPr lang="en-US" b="1" i="1" dirty="0">
                <a:solidFill>
                  <a:srgbClr val="2697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Where: 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Workflows run on GitHub-hosted virtual machines or self-hosted machines</a:t>
            </a:r>
          </a:p>
          <a:p>
            <a:pPr marL="571546" lvl="1" indent="-342900">
              <a:lnSpc>
                <a:spcPct val="100000"/>
              </a:lnSpc>
            </a:pPr>
            <a:r>
              <a:rPr lang="en-US" b="1" i="1" dirty="0">
                <a:solidFill>
                  <a:srgbClr val="2697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How:</a:t>
            </a:r>
            <a:r>
              <a:rPr lang="en-US" dirty="0">
                <a:solidFill>
                  <a:srgbClr val="2697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Workflows are defined in .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yml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files in your project’s .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github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/workflows folder</a:t>
            </a:r>
            <a:endParaRPr lang="en-US" b="1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D457FA-A74D-43CE-8B64-48AC7EE0E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73" y="1756313"/>
            <a:ext cx="5772881" cy="4684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Icon&#10;&#10;Description automatically generated">
            <a:extLst>
              <a:ext uri="{FF2B5EF4-FFF2-40B4-BE49-F238E27FC236}">
                <a16:creationId xmlns:a16="http://schemas.microsoft.com/office/drawing/2014/main" id="{4107954E-7397-4180-926C-7F2B145FF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59" y="644962"/>
            <a:ext cx="765888" cy="765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813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535F9-7514-4FD0-92CB-6C7DE26B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GitHub Actions for Continuous Integration (CI)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686933-A235-4FF1-BE64-B84659E3C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58" y="1731346"/>
            <a:ext cx="6154615" cy="4844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FC5054-F734-4B9D-9E92-CAD660A89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506" y="1731346"/>
            <a:ext cx="5237336" cy="4878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Icon&#10;&#10;Description automatically generated">
            <a:extLst>
              <a:ext uri="{FF2B5EF4-FFF2-40B4-BE49-F238E27FC236}">
                <a16:creationId xmlns:a16="http://schemas.microsoft.com/office/drawing/2014/main" id="{10534415-E974-4B44-BE6A-853933657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59" y="644962"/>
            <a:ext cx="765888" cy="765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22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535F9-7514-4FD0-92CB-6C7DE26B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GitHub Actions for Continuous Integration (CI)</a:t>
            </a:r>
          </a:p>
        </p:txBody>
      </p:sp>
      <p:pic>
        <p:nvPicPr>
          <p:cNvPr id="6" name="Picture 2" descr="Icon&#10;&#10;Description automatically generated">
            <a:extLst>
              <a:ext uri="{FF2B5EF4-FFF2-40B4-BE49-F238E27FC236}">
                <a16:creationId xmlns:a16="http://schemas.microsoft.com/office/drawing/2014/main" id="{A81CE409-4AFF-4A39-A922-D91CCB191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59" y="644962"/>
            <a:ext cx="765888" cy="765888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3891C0-8689-4368-82B9-BE2C27887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390" y="4952204"/>
            <a:ext cx="6080514" cy="1540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E293D0-2DE4-4161-AC1B-06ADDEBA8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90" y="1852883"/>
            <a:ext cx="6612318" cy="276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115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 7">
            <a:extLst>
              <a:ext uri="{FF2B5EF4-FFF2-40B4-BE49-F238E27FC236}">
                <a16:creationId xmlns:a16="http://schemas.microsoft.com/office/drawing/2014/main" id="{BE020AA0-65AA-479D-9608-52C6ECCDCA46}"/>
              </a:ext>
            </a:extLst>
          </p:cNvPr>
          <p:cNvGrpSpPr/>
          <p:nvPr/>
        </p:nvGrpSpPr>
        <p:grpSpPr>
          <a:xfrm>
            <a:off x="2836389" y="1087767"/>
            <a:ext cx="6644526" cy="4666502"/>
            <a:chOff x="2836389" y="1087767"/>
            <a:chExt cx="6644526" cy="46665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4A4D36-2100-40DC-84DE-54C3ADAEB972}"/>
                </a:ext>
              </a:extLst>
            </p:cNvPr>
            <p:cNvSpPr/>
            <p:nvPr/>
          </p:nvSpPr>
          <p:spPr>
            <a:xfrm>
              <a:off x="2836389" y="1087767"/>
              <a:ext cx="6644526" cy="45561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4E32531-2FC2-4615-99F7-29CBC6C16D78}"/>
                </a:ext>
              </a:extLst>
            </p:cNvPr>
            <p:cNvSpPr/>
            <p:nvPr/>
          </p:nvSpPr>
          <p:spPr>
            <a:xfrm>
              <a:off x="5344308" y="1088534"/>
              <a:ext cx="1628687" cy="1058646"/>
            </a:xfrm>
            <a:custGeom>
              <a:avLst/>
              <a:gdLst>
                <a:gd name="connsiteX0" fmla="*/ 0 w 1628687"/>
                <a:gd name="connsiteY0" fmla="*/ 176445 h 1058646"/>
                <a:gd name="connsiteX1" fmla="*/ 176445 w 1628687"/>
                <a:gd name="connsiteY1" fmla="*/ 0 h 1058646"/>
                <a:gd name="connsiteX2" fmla="*/ 1452242 w 1628687"/>
                <a:gd name="connsiteY2" fmla="*/ 0 h 1058646"/>
                <a:gd name="connsiteX3" fmla="*/ 1628687 w 1628687"/>
                <a:gd name="connsiteY3" fmla="*/ 176445 h 1058646"/>
                <a:gd name="connsiteX4" fmla="*/ 1628687 w 1628687"/>
                <a:gd name="connsiteY4" fmla="*/ 882201 h 1058646"/>
                <a:gd name="connsiteX5" fmla="*/ 1452242 w 1628687"/>
                <a:gd name="connsiteY5" fmla="*/ 1058646 h 1058646"/>
                <a:gd name="connsiteX6" fmla="*/ 176445 w 1628687"/>
                <a:gd name="connsiteY6" fmla="*/ 1058646 h 1058646"/>
                <a:gd name="connsiteX7" fmla="*/ 0 w 1628687"/>
                <a:gd name="connsiteY7" fmla="*/ 882201 h 1058646"/>
                <a:gd name="connsiteX8" fmla="*/ 0 w 1628687"/>
                <a:gd name="connsiteY8" fmla="*/ 176445 h 10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8687" h="1058646">
                  <a:moveTo>
                    <a:pt x="0" y="176445"/>
                  </a:moveTo>
                  <a:cubicBezTo>
                    <a:pt x="0" y="78997"/>
                    <a:pt x="78997" y="0"/>
                    <a:pt x="176445" y="0"/>
                  </a:cubicBezTo>
                  <a:lnTo>
                    <a:pt x="1452242" y="0"/>
                  </a:lnTo>
                  <a:cubicBezTo>
                    <a:pt x="1549690" y="0"/>
                    <a:pt x="1628687" y="78997"/>
                    <a:pt x="1628687" y="176445"/>
                  </a:cubicBezTo>
                  <a:lnTo>
                    <a:pt x="1628687" y="882201"/>
                  </a:lnTo>
                  <a:cubicBezTo>
                    <a:pt x="1628687" y="979649"/>
                    <a:pt x="1549690" y="1058646"/>
                    <a:pt x="1452242" y="1058646"/>
                  </a:cubicBezTo>
                  <a:lnTo>
                    <a:pt x="176445" y="1058646"/>
                  </a:lnTo>
                  <a:cubicBezTo>
                    <a:pt x="78997" y="1058646"/>
                    <a:pt x="0" y="979649"/>
                    <a:pt x="0" y="882201"/>
                  </a:cubicBezTo>
                  <a:lnTo>
                    <a:pt x="0" y="176445"/>
                  </a:lnTo>
                  <a:close/>
                </a:path>
              </a:pathLst>
            </a:custGeom>
            <a:solidFill>
              <a:srgbClr val="2697FE"/>
            </a:solidFill>
            <a:ln w="57150"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879" tIns="127879" rIns="127879" bIns="127879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Write code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56B7EC0-D051-4BC5-B67D-D1D9AC5673B7}"/>
                </a:ext>
              </a:extLst>
            </p:cNvPr>
            <p:cNvSpPr/>
            <p:nvPr/>
          </p:nvSpPr>
          <p:spPr>
            <a:xfrm>
              <a:off x="4410686" y="1617858"/>
              <a:ext cx="3495930" cy="34959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786830" y="342212"/>
                  </a:moveTo>
                  <a:arcTo wR="1747965" hR="1747965" stAng="18387886" swAng="1632630"/>
                </a:path>
              </a:pathLst>
            </a:custGeom>
            <a:noFill/>
            <a:ln w="57150">
              <a:tailEnd type="arrow"/>
            </a:ln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517040F-2725-4A40-8536-0BDA5F651D99}"/>
                </a:ext>
              </a:extLst>
            </p:cNvPr>
            <p:cNvSpPr/>
            <p:nvPr/>
          </p:nvSpPr>
          <p:spPr>
            <a:xfrm>
              <a:off x="7092273" y="2836500"/>
              <a:ext cx="1628687" cy="1058646"/>
            </a:xfrm>
            <a:custGeom>
              <a:avLst/>
              <a:gdLst>
                <a:gd name="connsiteX0" fmla="*/ 0 w 1628687"/>
                <a:gd name="connsiteY0" fmla="*/ 176445 h 1058646"/>
                <a:gd name="connsiteX1" fmla="*/ 176445 w 1628687"/>
                <a:gd name="connsiteY1" fmla="*/ 0 h 1058646"/>
                <a:gd name="connsiteX2" fmla="*/ 1452242 w 1628687"/>
                <a:gd name="connsiteY2" fmla="*/ 0 h 1058646"/>
                <a:gd name="connsiteX3" fmla="*/ 1628687 w 1628687"/>
                <a:gd name="connsiteY3" fmla="*/ 176445 h 1058646"/>
                <a:gd name="connsiteX4" fmla="*/ 1628687 w 1628687"/>
                <a:gd name="connsiteY4" fmla="*/ 882201 h 1058646"/>
                <a:gd name="connsiteX5" fmla="*/ 1452242 w 1628687"/>
                <a:gd name="connsiteY5" fmla="*/ 1058646 h 1058646"/>
                <a:gd name="connsiteX6" fmla="*/ 176445 w 1628687"/>
                <a:gd name="connsiteY6" fmla="*/ 1058646 h 1058646"/>
                <a:gd name="connsiteX7" fmla="*/ 0 w 1628687"/>
                <a:gd name="connsiteY7" fmla="*/ 882201 h 1058646"/>
                <a:gd name="connsiteX8" fmla="*/ 0 w 1628687"/>
                <a:gd name="connsiteY8" fmla="*/ 176445 h 10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8687" h="1058646">
                  <a:moveTo>
                    <a:pt x="0" y="176445"/>
                  </a:moveTo>
                  <a:cubicBezTo>
                    <a:pt x="0" y="78997"/>
                    <a:pt x="78997" y="0"/>
                    <a:pt x="176445" y="0"/>
                  </a:cubicBezTo>
                  <a:lnTo>
                    <a:pt x="1452242" y="0"/>
                  </a:lnTo>
                  <a:cubicBezTo>
                    <a:pt x="1549690" y="0"/>
                    <a:pt x="1628687" y="78997"/>
                    <a:pt x="1628687" y="176445"/>
                  </a:cubicBezTo>
                  <a:lnTo>
                    <a:pt x="1628687" y="882201"/>
                  </a:lnTo>
                  <a:cubicBezTo>
                    <a:pt x="1628687" y="979649"/>
                    <a:pt x="1549690" y="1058646"/>
                    <a:pt x="1452242" y="1058646"/>
                  </a:cubicBezTo>
                  <a:lnTo>
                    <a:pt x="176445" y="1058646"/>
                  </a:lnTo>
                  <a:cubicBezTo>
                    <a:pt x="78997" y="1058646"/>
                    <a:pt x="0" y="979649"/>
                    <a:pt x="0" y="882201"/>
                  </a:cubicBezTo>
                  <a:lnTo>
                    <a:pt x="0" y="176445"/>
                  </a:lnTo>
                  <a:close/>
                </a:path>
              </a:pathLst>
            </a:custGeom>
            <a:solidFill>
              <a:srgbClr val="2697FE"/>
            </a:solidFill>
            <a:ln w="57150"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879" tIns="127879" rIns="127879" bIns="127879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Run and debug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8D6213B-AA62-451B-B6B0-849CFEFA96C0}"/>
                </a:ext>
              </a:extLst>
            </p:cNvPr>
            <p:cNvSpPr/>
            <p:nvPr/>
          </p:nvSpPr>
          <p:spPr>
            <a:xfrm>
              <a:off x="4410686" y="1617858"/>
              <a:ext cx="3495930" cy="34959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314657" y="2523114"/>
                  </a:moveTo>
                  <a:arcTo wR="1747965" hR="1747965" stAng="1579484" swAng="1632630"/>
                </a:path>
              </a:pathLst>
            </a:custGeom>
            <a:noFill/>
            <a:ln w="57150">
              <a:tailEnd type="arrow"/>
            </a:ln>
          </p:spPr>
          <p:style>
            <a:lnRef idx="1">
              <a:schemeClr val="accent5">
                <a:hueOff val="-2252848"/>
                <a:satOff val="-5806"/>
                <a:lumOff val="-3922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E12BED2B-C18C-47FE-9F05-FB0956F61388}"/>
                </a:ext>
              </a:extLst>
            </p:cNvPr>
            <p:cNvSpPr/>
            <p:nvPr/>
          </p:nvSpPr>
          <p:spPr>
            <a:xfrm>
              <a:off x="5173295" y="4473307"/>
              <a:ext cx="1970713" cy="1280962"/>
            </a:xfrm>
            <a:prstGeom prst="cloud">
              <a:avLst/>
            </a:prstGeom>
            <a:solidFill>
              <a:srgbClr val="2697FE"/>
            </a:solidFill>
            <a:ln w="12700"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879" tIns="127879" rIns="127879" bIns="127879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Test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1DE236B-7F17-4EB1-A311-4A75CCA4857C}"/>
                </a:ext>
              </a:extLst>
            </p:cNvPr>
            <p:cNvSpPr/>
            <p:nvPr/>
          </p:nvSpPr>
          <p:spPr>
            <a:xfrm>
              <a:off x="4410686" y="1617858"/>
              <a:ext cx="3495930" cy="34959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09099" y="3153718"/>
                  </a:moveTo>
                  <a:arcTo wR="1747965" hR="1747965" stAng="7587886" swAng="1632630"/>
                </a:path>
              </a:pathLst>
            </a:custGeom>
            <a:noFill/>
            <a:ln w="57150">
              <a:tailEnd type="arrow"/>
            </a:ln>
          </p:spPr>
          <p:style>
            <a:lnRef idx="1">
              <a:schemeClr val="accent5">
                <a:hueOff val="-4505695"/>
                <a:satOff val="-11613"/>
                <a:lumOff val="-7843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E02F3205-1EAD-433D-90E6-097696B0336B}"/>
                </a:ext>
              </a:extLst>
            </p:cNvPr>
            <p:cNvSpPr/>
            <p:nvPr/>
          </p:nvSpPr>
          <p:spPr>
            <a:xfrm>
              <a:off x="3425330" y="2725342"/>
              <a:ext cx="1970713" cy="1280962"/>
            </a:xfrm>
            <a:prstGeom prst="cloud">
              <a:avLst/>
            </a:prstGeom>
            <a:solidFill>
              <a:srgbClr val="2697FE"/>
            </a:solidFill>
            <a:ln w="12700"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879" tIns="127879" rIns="127879" bIns="127879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Integrate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AF0B29-3A75-4E23-9E73-DC77622FF5F7}"/>
                </a:ext>
              </a:extLst>
            </p:cNvPr>
            <p:cNvSpPr/>
            <p:nvPr/>
          </p:nvSpPr>
          <p:spPr>
            <a:xfrm>
              <a:off x="4410686" y="1617858"/>
              <a:ext cx="3495930" cy="34959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1272" y="972815"/>
                  </a:moveTo>
                  <a:arcTo wR="1747965" hR="1747965" stAng="12379484" swAng="1632630"/>
                </a:path>
              </a:pathLst>
            </a:custGeom>
            <a:noFill/>
            <a:ln w="57150">
              <a:tailEnd type="arrow"/>
            </a:ln>
          </p:spPr>
          <p:style>
            <a:lnRef idx="1">
              <a:schemeClr val="accent5">
                <a:hueOff val="-6758543"/>
                <a:satOff val="-17419"/>
                <a:lumOff val="-11765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</p:grpSp>
      <p:pic>
        <p:nvPicPr>
          <p:cNvPr id="3" name="Graphic 2" descr="Laptop outline">
            <a:extLst>
              <a:ext uri="{FF2B5EF4-FFF2-40B4-BE49-F238E27FC236}">
                <a16:creationId xmlns:a16="http://schemas.microsoft.com/office/drawing/2014/main" id="{18F96847-FA16-4FB7-B21A-3D2C1863F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3448" y="490687"/>
            <a:ext cx="2490407" cy="2490407"/>
          </a:xfrm>
          <a:prstGeom prst="rect">
            <a:avLst/>
          </a:prstGeom>
        </p:spPr>
      </p:pic>
      <p:pic>
        <p:nvPicPr>
          <p:cNvPr id="6" name="Graphic 5" descr="Laptop outline">
            <a:extLst>
              <a:ext uri="{FF2B5EF4-FFF2-40B4-BE49-F238E27FC236}">
                <a16:creationId xmlns:a16="http://schemas.microsoft.com/office/drawing/2014/main" id="{D57048B1-B618-4808-8899-C01590692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8653" y="2231881"/>
            <a:ext cx="2490407" cy="2490407"/>
          </a:xfrm>
          <a:prstGeom prst="rect">
            <a:avLst/>
          </a:prstGeom>
        </p:spPr>
      </p:pic>
      <p:pic>
        <p:nvPicPr>
          <p:cNvPr id="14" name="Picture 2" descr=" 4">
            <a:extLst>
              <a:ext uri="{FF2B5EF4-FFF2-40B4-BE49-F238E27FC236}">
                <a16:creationId xmlns:a16="http://schemas.microsoft.com/office/drawing/2014/main" id="{EA832493-C39A-4C4F-95A6-AE1C91F0E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9" y="4357817"/>
            <a:ext cx="765888" cy="765888"/>
          </a:xfrm>
          <a:prstGeom prst="rect">
            <a:avLst/>
          </a:prstGeom>
          <a:noFill/>
        </p:spPr>
      </p:pic>
      <p:pic>
        <p:nvPicPr>
          <p:cNvPr id="15" name="Picture 14" descr=" 14">
            <a:extLst>
              <a:ext uri="{FF2B5EF4-FFF2-40B4-BE49-F238E27FC236}">
                <a16:creationId xmlns:a16="http://schemas.microsoft.com/office/drawing/2014/main" id="{5C6BDB2C-929F-4B44-9C01-863D3FE0A4D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301575" y="1303163"/>
            <a:ext cx="805033" cy="8050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746D18-A5EF-418D-A645-BC6E1B0782DB}"/>
              </a:ext>
            </a:extLst>
          </p:cNvPr>
          <p:cNvSpPr txBox="1"/>
          <p:nvPr/>
        </p:nvSpPr>
        <p:spPr>
          <a:xfrm>
            <a:off x="1460392" y="4582744"/>
            <a:ext cx="2853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GitHub Actions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B805A4-6461-493A-B3D6-DFE8FF1C0782}"/>
              </a:ext>
            </a:extLst>
          </p:cNvPr>
          <p:cNvSpPr txBox="1"/>
          <p:nvPr/>
        </p:nvSpPr>
        <p:spPr>
          <a:xfrm>
            <a:off x="9127268" y="1474846"/>
            <a:ext cx="2853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Visual Studio Code</a:t>
            </a:r>
          </a:p>
        </p:txBody>
      </p:sp>
    </p:spTree>
    <p:extLst>
      <p:ext uri="{BB962C8B-B14F-4D97-AF65-F5344CB8AC3E}">
        <p14:creationId xmlns:p14="http://schemas.microsoft.com/office/powerpoint/2010/main" val="348016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0A89-2266-4C03-84D4-1EC43633B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2697FE"/>
                </a:solidFill>
                <a:effectLst/>
                <a:latin typeface="Segoe UI Semibold" panose="020B0702040204020203" pitchFamily="34" charset="0"/>
                <a:ea typeface="Yu Gothic Light" panose="020B0300000000000000" pitchFamily="34" charset="-128"/>
                <a:cs typeface="Segoe UI Semibold" panose="020B0702040204020203" pitchFamily="34" charset="0"/>
              </a:rPr>
              <a:t>Recommendation #4: </a:t>
            </a:r>
            <a:r>
              <a:rPr lang="en-US" sz="3600" b="0" i="0" dirty="0"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Use </a:t>
            </a:r>
            <a:r>
              <a:rPr lang="en-US" sz="3600" i="0" dirty="0"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GitHub Codespaces</a:t>
            </a:r>
            <a:r>
              <a:rPr lang="en-US" sz="3600" b="0" i="0" dirty="0"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to create consistent, fast, and clean development environments accessible from your browser</a:t>
            </a:r>
            <a:endParaRPr lang="en-US" sz="9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933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535F9-7514-4FD0-92CB-6C7DE26B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ea typeface="Segoe UI Black" panose="020B0A02040204020203" pitchFamily="34" charset="0"/>
              </a:rPr>
              <a:t>GitHub Codespaces</a:t>
            </a:r>
            <a:endParaRPr lang="en-US" sz="3600" dirty="0">
              <a:solidFill>
                <a:schemeClr val="bg1"/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Picture 2" descr="Icon&#10;&#10;Description automatically generated">
            <a:extLst>
              <a:ext uri="{FF2B5EF4-FFF2-40B4-BE49-F238E27FC236}">
                <a16:creationId xmlns:a16="http://schemas.microsoft.com/office/drawing/2014/main" id="{4107954E-7397-4180-926C-7F2B145FF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59" y="644962"/>
            <a:ext cx="765888" cy="765888"/>
          </a:xfrm>
          <a:prstGeom prst="rect">
            <a:avLst/>
          </a:prstGeom>
          <a:noFill/>
        </p:spPr>
      </p:pic>
      <p:pic>
        <p:nvPicPr>
          <p:cNvPr id="6" name="Picture 5" descr=" 10">
            <a:extLst>
              <a:ext uri="{FF2B5EF4-FFF2-40B4-BE49-F238E27FC236}">
                <a16:creationId xmlns:a16="http://schemas.microsoft.com/office/drawing/2014/main" id="{D0F1C4F8-D251-475A-9852-088E5DE597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40" b="549"/>
          <a:stretch/>
        </p:blipFill>
        <p:spPr>
          <a:xfrm>
            <a:off x="2549770" y="1469559"/>
            <a:ext cx="7092460" cy="51325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51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 7">
            <a:extLst>
              <a:ext uri="{FF2B5EF4-FFF2-40B4-BE49-F238E27FC236}">
                <a16:creationId xmlns:a16="http://schemas.microsoft.com/office/drawing/2014/main" id="{BE020AA0-65AA-479D-9608-52C6ECCDCA46}"/>
              </a:ext>
            </a:extLst>
          </p:cNvPr>
          <p:cNvGrpSpPr/>
          <p:nvPr/>
        </p:nvGrpSpPr>
        <p:grpSpPr>
          <a:xfrm>
            <a:off x="2836389" y="977376"/>
            <a:ext cx="6644526" cy="4776893"/>
            <a:chOff x="2836389" y="977376"/>
            <a:chExt cx="6644526" cy="47768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4A4D36-2100-40DC-84DE-54C3ADAEB972}"/>
                </a:ext>
              </a:extLst>
            </p:cNvPr>
            <p:cNvSpPr/>
            <p:nvPr/>
          </p:nvSpPr>
          <p:spPr>
            <a:xfrm>
              <a:off x="2836389" y="1087767"/>
              <a:ext cx="6644526" cy="45561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34E32531-2FC2-4615-99F7-29CBC6C16D78}"/>
                </a:ext>
              </a:extLst>
            </p:cNvPr>
            <p:cNvSpPr/>
            <p:nvPr/>
          </p:nvSpPr>
          <p:spPr>
            <a:xfrm>
              <a:off x="5173295" y="977376"/>
              <a:ext cx="1970713" cy="1280962"/>
            </a:xfrm>
            <a:prstGeom prst="cloud">
              <a:avLst/>
            </a:prstGeom>
            <a:solidFill>
              <a:srgbClr val="2697FE"/>
            </a:solidFill>
            <a:ln w="12700"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879" tIns="127879" rIns="127879" bIns="127879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Write code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56B7EC0-D051-4BC5-B67D-D1D9AC5673B7}"/>
                </a:ext>
              </a:extLst>
            </p:cNvPr>
            <p:cNvSpPr/>
            <p:nvPr/>
          </p:nvSpPr>
          <p:spPr>
            <a:xfrm>
              <a:off x="4410686" y="1617858"/>
              <a:ext cx="3495930" cy="34959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786830" y="342212"/>
                  </a:moveTo>
                  <a:arcTo wR="1747965" hR="1747965" stAng="18387886" swAng="1632630"/>
                </a:path>
              </a:pathLst>
            </a:custGeom>
            <a:noFill/>
            <a:ln w="57150">
              <a:tailEnd type="arrow"/>
            </a:ln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C517040F-2725-4A40-8536-0BDA5F651D99}"/>
                </a:ext>
              </a:extLst>
            </p:cNvPr>
            <p:cNvSpPr/>
            <p:nvPr/>
          </p:nvSpPr>
          <p:spPr>
            <a:xfrm>
              <a:off x="6921260" y="2725342"/>
              <a:ext cx="1970713" cy="1280962"/>
            </a:xfrm>
            <a:prstGeom prst="cloud">
              <a:avLst/>
            </a:prstGeom>
            <a:solidFill>
              <a:srgbClr val="2697FE"/>
            </a:solidFill>
            <a:ln w="12700"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879" tIns="127879" rIns="127879" bIns="127879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Run and debug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8D6213B-AA62-451B-B6B0-849CFEFA96C0}"/>
                </a:ext>
              </a:extLst>
            </p:cNvPr>
            <p:cNvSpPr/>
            <p:nvPr/>
          </p:nvSpPr>
          <p:spPr>
            <a:xfrm>
              <a:off x="4410686" y="1617858"/>
              <a:ext cx="3495930" cy="34959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314657" y="2523114"/>
                  </a:moveTo>
                  <a:arcTo wR="1747965" hR="1747965" stAng="1579484" swAng="1632630"/>
                </a:path>
              </a:pathLst>
            </a:custGeom>
            <a:noFill/>
            <a:ln w="57150">
              <a:tailEnd type="arrow"/>
            </a:ln>
          </p:spPr>
          <p:style>
            <a:lnRef idx="1">
              <a:schemeClr val="accent5">
                <a:hueOff val="-2252848"/>
                <a:satOff val="-5806"/>
                <a:lumOff val="-3922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E12BED2B-C18C-47FE-9F05-FB0956F61388}"/>
                </a:ext>
              </a:extLst>
            </p:cNvPr>
            <p:cNvSpPr/>
            <p:nvPr/>
          </p:nvSpPr>
          <p:spPr>
            <a:xfrm>
              <a:off x="5173295" y="4473307"/>
              <a:ext cx="1970713" cy="1280962"/>
            </a:xfrm>
            <a:prstGeom prst="cloud">
              <a:avLst/>
            </a:prstGeom>
            <a:solidFill>
              <a:srgbClr val="2697FE"/>
            </a:solidFill>
            <a:ln w="12700"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879" tIns="127879" rIns="127879" bIns="127879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Test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1DE236B-7F17-4EB1-A311-4A75CCA4857C}"/>
                </a:ext>
              </a:extLst>
            </p:cNvPr>
            <p:cNvSpPr/>
            <p:nvPr/>
          </p:nvSpPr>
          <p:spPr>
            <a:xfrm>
              <a:off x="4410686" y="1617858"/>
              <a:ext cx="3495930" cy="34959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09099" y="3153718"/>
                  </a:moveTo>
                  <a:arcTo wR="1747965" hR="1747965" stAng="7587886" swAng="1632630"/>
                </a:path>
              </a:pathLst>
            </a:custGeom>
            <a:noFill/>
            <a:ln w="57150">
              <a:tailEnd type="arrow"/>
            </a:ln>
          </p:spPr>
          <p:style>
            <a:lnRef idx="1">
              <a:schemeClr val="accent5">
                <a:hueOff val="-4505695"/>
                <a:satOff val="-11613"/>
                <a:lumOff val="-7843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E02F3205-1EAD-433D-90E6-097696B0336B}"/>
                </a:ext>
              </a:extLst>
            </p:cNvPr>
            <p:cNvSpPr/>
            <p:nvPr/>
          </p:nvSpPr>
          <p:spPr>
            <a:xfrm>
              <a:off x="3425330" y="2725342"/>
              <a:ext cx="1970713" cy="1280962"/>
            </a:xfrm>
            <a:prstGeom prst="cloud">
              <a:avLst/>
            </a:prstGeom>
            <a:solidFill>
              <a:srgbClr val="2697FE"/>
            </a:solidFill>
            <a:ln w="12700"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879" tIns="127879" rIns="127879" bIns="127879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Integrate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AF0B29-3A75-4E23-9E73-DC77622FF5F7}"/>
                </a:ext>
              </a:extLst>
            </p:cNvPr>
            <p:cNvSpPr/>
            <p:nvPr/>
          </p:nvSpPr>
          <p:spPr>
            <a:xfrm>
              <a:off x="4410686" y="1617858"/>
              <a:ext cx="3495930" cy="34959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1272" y="972815"/>
                  </a:moveTo>
                  <a:arcTo wR="1747965" hR="1747965" stAng="12379484" swAng="1632630"/>
                </a:path>
              </a:pathLst>
            </a:custGeom>
            <a:noFill/>
            <a:ln w="57150">
              <a:tailEnd type="arrow"/>
            </a:ln>
          </p:spPr>
          <p:style>
            <a:lnRef idx="1">
              <a:schemeClr val="accent5">
                <a:hueOff val="-6758543"/>
                <a:satOff val="-17419"/>
                <a:lumOff val="-11765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</p:grpSp>
      <p:pic>
        <p:nvPicPr>
          <p:cNvPr id="14" name="Picture 2" descr=" 4">
            <a:extLst>
              <a:ext uri="{FF2B5EF4-FFF2-40B4-BE49-F238E27FC236}">
                <a16:creationId xmlns:a16="http://schemas.microsoft.com/office/drawing/2014/main" id="{EA832493-C39A-4C4F-95A6-AE1C91F0E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9" y="4357817"/>
            <a:ext cx="765888" cy="765888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746D18-A5EF-418D-A645-BC6E1B0782DB}"/>
              </a:ext>
            </a:extLst>
          </p:cNvPr>
          <p:cNvSpPr txBox="1"/>
          <p:nvPr/>
        </p:nvSpPr>
        <p:spPr>
          <a:xfrm>
            <a:off x="1460392" y="4582744"/>
            <a:ext cx="2853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GitHub Actions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CEEE63-8B6B-433B-9F72-4FA6C771B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3647" y="2173539"/>
            <a:ext cx="2110526" cy="439467"/>
          </a:xfrm>
          <a:prstGeom prst="rect">
            <a:avLst/>
          </a:prstGeom>
        </p:spPr>
      </p:pic>
      <p:pic>
        <p:nvPicPr>
          <p:cNvPr id="21" name="Picture 2" descr=" 4">
            <a:extLst>
              <a:ext uri="{FF2B5EF4-FFF2-40B4-BE49-F238E27FC236}">
                <a16:creationId xmlns:a16="http://schemas.microsoft.com/office/drawing/2014/main" id="{BC16A56C-3094-4EEC-B5A1-C2BBB719E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32" y="1407651"/>
            <a:ext cx="765888" cy="765888"/>
          </a:xfrm>
          <a:prstGeom prst="rect">
            <a:avLst/>
          </a:prstGeom>
          <a:noFill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4D2AD20-5FF3-480C-8F45-A7732ED4B0C6}"/>
              </a:ext>
            </a:extLst>
          </p:cNvPr>
          <p:cNvSpPr txBox="1"/>
          <p:nvPr/>
        </p:nvSpPr>
        <p:spPr>
          <a:xfrm>
            <a:off x="9074087" y="1632578"/>
            <a:ext cx="3042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GitHub Codespaces</a:t>
            </a:r>
          </a:p>
        </p:txBody>
      </p:sp>
    </p:spTree>
    <p:extLst>
      <p:ext uri="{BB962C8B-B14F-4D97-AF65-F5344CB8AC3E}">
        <p14:creationId xmlns:p14="http://schemas.microsoft.com/office/powerpoint/2010/main" val="207666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0A89-2266-4C03-84D4-1EC43633B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2697FE"/>
                </a:solidFill>
                <a:effectLst/>
                <a:latin typeface="Segoe UI Semibold" panose="020B0702040204020203" pitchFamily="34" charset="0"/>
                <a:ea typeface="Yu Gothic Light" panose="020B0300000000000000" pitchFamily="34" charset="-128"/>
                <a:cs typeface="Segoe UI Semibold" panose="020B0702040204020203" pitchFamily="34" charset="0"/>
              </a:rPr>
              <a:t>Demo #3: </a:t>
            </a:r>
            <a:r>
              <a:rPr lang="en-US" sz="3600" dirty="0">
                <a:latin typeface="Segoe UI Semibold" panose="020B0702040204020203" pitchFamily="34" charset="0"/>
                <a:ea typeface="Yu Gothic Light" panose="020B0300000000000000" pitchFamily="34" charset="-128"/>
                <a:cs typeface="Segoe UI Semibold" panose="020B0702040204020203" pitchFamily="34" charset="0"/>
              </a:rPr>
              <a:t>Use GitHub Actions and GitHub Codespaces to debug, build, and test our Blink program in the cloud</a:t>
            </a:r>
            <a:endParaRPr lang="en-US"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225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6B1535F9-7514-4FD0-92CB-6C7DE26B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Demo #3 key takeaways</a:t>
            </a:r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A777123C-0B5B-4262-BA68-AD3DF1EA3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5625"/>
            <a:ext cx="10975427" cy="4351338"/>
          </a:xfrm>
        </p:spPr>
        <p:txBody>
          <a:bodyPr>
            <a:noAutofit/>
          </a:bodyPr>
          <a:lstStyle/>
          <a:p>
            <a:pPr lvl="1" indent="-457154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 err="1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GitHub.dev</a:t>
            </a:r>
            <a:r>
              <a:rPr lang="en-US" sz="2000" dirty="0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2000" b="1" dirty="0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GitHub Codespaces </a:t>
            </a:r>
            <a:r>
              <a:rPr lang="en-US" sz="2000" dirty="0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enable you to </a:t>
            </a:r>
            <a:r>
              <a:rPr lang="en-US" sz="2000" b="1" dirty="0">
                <a:solidFill>
                  <a:srgbClr val="2697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write and commit code directly from your web browser</a:t>
            </a:r>
            <a:r>
              <a:rPr lang="en-US" sz="2000" dirty="0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on any device </a:t>
            </a:r>
          </a:p>
          <a:p>
            <a:pPr lvl="1" indent="-457154">
              <a:lnSpc>
                <a:spcPct val="200000"/>
              </a:lnSpc>
              <a:buFont typeface="+mj-lt"/>
              <a:buChar char=" "/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</a:t>
            </a: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</a:t>
            </a:r>
            <a:r>
              <a:rPr lang="en-US" sz="2000" b="1" dirty="0">
                <a:solidFill>
                  <a:srgbClr val="2697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        </a:t>
            </a:r>
          </a:p>
          <a:p>
            <a:pPr lvl="2" indent="-457154">
              <a:lnSpc>
                <a:spcPct val="200000"/>
              </a:lnSpc>
              <a:buFont typeface="Wingdings" panose="05000000000000000000" pitchFamily="2" charset="2"/>
              <a:buChar char=" "/>
            </a:pPr>
            <a:r>
              <a:rPr lang="en-US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                                       </a:t>
            </a:r>
            <a:endParaRPr lang="en-US" sz="1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 indent="-457154">
              <a:lnSpc>
                <a:spcPct val="200000"/>
              </a:lnSpc>
              <a:buFont typeface="Wingdings" panose="05000000000000000000" pitchFamily="2" charset="2"/>
              <a:buChar char=" "/>
            </a:pPr>
            <a:r>
              <a:rPr lang="en-US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1196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 7">
            <a:extLst>
              <a:ext uri="{FF2B5EF4-FFF2-40B4-BE49-F238E27FC236}">
                <a16:creationId xmlns:a16="http://schemas.microsoft.com/office/drawing/2014/main" id="{BE020AA0-65AA-479D-9608-52C6ECCDCA46}"/>
              </a:ext>
            </a:extLst>
          </p:cNvPr>
          <p:cNvGrpSpPr/>
          <p:nvPr/>
        </p:nvGrpSpPr>
        <p:grpSpPr>
          <a:xfrm>
            <a:off x="2836389" y="1087767"/>
            <a:ext cx="6644526" cy="4666502"/>
            <a:chOff x="2836389" y="1087767"/>
            <a:chExt cx="6644526" cy="46665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4A4D36-2100-40DC-84DE-54C3ADAEB972}"/>
                </a:ext>
              </a:extLst>
            </p:cNvPr>
            <p:cNvSpPr/>
            <p:nvPr/>
          </p:nvSpPr>
          <p:spPr>
            <a:xfrm>
              <a:off x="2836389" y="1087767"/>
              <a:ext cx="6644526" cy="45561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4E32531-2FC2-4615-99F7-29CBC6C16D78}"/>
                </a:ext>
              </a:extLst>
            </p:cNvPr>
            <p:cNvSpPr/>
            <p:nvPr/>
          </p:nvSpPr>
          <p:spPr>
            <a:xfrm>
              <a:off x="5344308" y="1088534"/>
              <a:ext cx="1628687" cy="1058646"/>
            </a:xfrm>
            <a:custGeom>
              <a:avLst/>
              <a:gdLst>
                <a:gd name="connsiteX0" fmla="*/ 0 w 1628687"/>
                <a:gd name="connsiteY0" fmla="*/ 176445 h 1058646"/>
                <a:gd name="connsiteX1" fmla="*/ 176445 w 1628687"/>
                <a:gd name="connsiteY1" fmla="*/ 0 h 1058646"/>
                <a:gd name="connsiteX2" fmla="*/ 1452242 w 1628687"/>
                <a:gd name="connsiteY2" fmla="*/ 0 h 1058646"/>
                <a:gd name="connsiteX3" fmla="*/ 1628687 w 1628687"/>
                <a:gd name="connsiteY3" fmla="*/ 176445 h 1058646"/>
                <a:gd name="connsiteX4" fmla="*/ 1628687 w 1628687"/>
                <a:gd name="connsiteY4" fmla="*/ 882201 h 1058646"/>
                <a:gd name="connsiteX5" fmla="*/ 1452242 w 1628687"/>
                <a:gd name="connsiteY5" fmla="*/ 1058646 h 1058646"/>
                <a:gd name="connsiteX6" fmla="*/ 176445 w 1628687"/>
                <a:gd name="connsiteY6" fmla="*/ 1058646 h 1058646"/>
                <a:gd name="connsiteX7" fmla="*/ 0 w 1628687"/>
                <a:gd name="connsiteY7" fmla="*/ 882201 h 1058646"/>
                <a:gd name="connsiteX8" fmla="*/ 0 w 1628687"/>
                <a:gd name="connsiteY8" fmla="*/ 176445 h 10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8687" h="1058646">
                  <a:moveTo>
                    <a:pt x="0" y="176445"/>
                  </a:moveTo>
                  <a:cubicBezTo>
                    <a:pt x="0" y="78997"/>
                    <a:pt x="78997" y="0"/>
                    <a:pt x="176445" y="0"/>
                  </a:cubicBezTo>
                  <a:lnTo>
                    <a:pt x="1452242" y="0"/>
                  </a:lnTo>
                  <a:cubicBezTo>
                    <a:pt x="1549690" y="0"/>
                    <a:pt x="1628687" y="78997"/>
                    <a:pt x="1628687" y="176445"/>
                  </a:cubicBezTo>
                  <a:lnTo>
                    <a:pt x="1628687" y="882201"/>
                  </a:lnTo>
                  <a:cubicBezTo>
                    <a:pt x="1628687" y="979649"/>
                    <a:pt x="1549690" y="1058646"/>
                    <a:pt x="1452242" y="1058646"/>
                  </a:cubicBezTo>
                  <a:lnTo>
                    <a:pt x="176445" y="1058646"/>
                  </a:lnTo>
                  <a:cubicBezTo>
                    <a:pt x="78997" y="1058646"/>
                    <a:pt x="0" y="979649"/>
                    <a:pt x="0" y="882201"/>
                  </a:cubicBezTo>
                  <a:lnTo>
                    <a:pt x="0" y="176445"/>
                  </a:lnTo>
                  <a:close/>
                </a:path>
              </a:pathLst>
            </a:custGeom>
            <a:solidFill>
              <a:srgbClr val="2697FE"/>
            </a:solidFill>
            <a:ln w="57150"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879" tIns="127879" rIns="127879" bIns="127879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Write code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56B7EC0-D051-4BC5-B67D-D1D9AC5673B7}"/>
                </a:ext>
              </a:extLst>
            </p:cNvPr>
            <p:cNvSpPr/>
            <p:nvPr/>
          </p:nvSpPr>
          <p:spPr>
            <a:xfrm>
              <a:off x="4410686" y="1617858"/>
              <a:ext cx="3495930" cy="34959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786830" y="342212"/>
                  </a:moveTo>
                  <a:arcTo wR="1747965" hR="1747965" stAng="18387886" swAng="1632630"/>
                </a:path>
              </a:pathLst>
            </a:custGeom>
            <a:noFill/>
            <a:ln w="57150">
              <a:tailEnd type="arrow"/>
            </a:ln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517040F-2725-4A40-8536-0BDA5F651D99}"/>
                </a:ext>
              </a:extLst>
            </p:cNvPr>
            <p:cNvSpPr/>
            <p:nvPr/>
          </p:nvSpPr>
          <p:spPr>
            <a:xfrm>
              <a:off x="7092273" y="2836500"/>
              <a:ext cx="1628687" cy="1058646"/>
            </a:xfrm>
            <a:custGeom>
              <a:avLst/>
              <a:gdLst>
                <a:gd name="connsiteX0" fmla="*/ 0 w 1628687"/>
                <a:gd name="connsiteY0" fmla="*/ 176445 h 1058646"/>
                <a:gd name="connsiteX1" fmla="*/ 176445 w 1628687"/>
                <a:gd name="connsiteY1" fmla="*/ 0 h 1058646"/>
                <a:gd name="connsiteX2" fmla="*/ 1452242 w 1628687"/>
                <a:gd name="connsiteY2" fmla="*/ 0 h 1058646"/>
                <a:gd name="connsiteX3" fmla="*/ 1628687 w 1628687"/>
                <a:gd name="connsiteY3" fmla="*/ 176445 h 1058646"/>
                <a:gd name="connsiteX4" fmla="*/ 1628687 w 1628687"/>
                <a:gd name="connsiteY4" fmla="*/ 882201 h 1058646"/>
                <a:gd name="connsiteX5" fmla="*/ 1452242 w 1628687"/>
                <a:gd name="connsiteY5" fmla="*/ 1058646 h 1058646"/>
                <a:gd name="connsiteX6" fmla="*/ 176445 w 1628687"/>
                <a:gd name="connsiteY6" fmla="*/ 1058646 h 1058646"/>
                <a:gd name="connsiteX7" fmla="*/ 0 w 1628687"/>
                <a:gd name="connsiteY7" fmla="*/ 882201 h 1058646"/>
                <a:gd name="connsiteX8" fmla="*/ 0 w 1628687"/>
                <a:gd name="connsiteY8" fmla="*/ 176445 h 10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8687" h="1058646">
                  <a:moveTo>
                    <a:pt x="0" y="176445"/>
                  </a:moveTo>
                  <a:cubicBezTo>
                    <a:pt x="0" y="78997"/>
                    <a:pt x="78997" y="0"/>
                    <a:pt x="176445" y="0"/>
                  </a:cubicBezTo>
                  <a:lnTo>
                    <a:pt x="1452242" y="0"/>
                  </a:lnTo>
                  <a:cubicBezTo>
                    <a:pt x="1549690" y="0"/>
                    <a:pt x="1628687" y="78997"/>
                    <a:pt x="1628687" y="176445"/>
                  </a:cubicBezTo>
                  <a:lnTo>
                    <a:pt x="1628687" y="882201"/>
                  </a:lnTo>
                  <a:cubicBezTo>
                    <a:pt x="1628687" y="979649"/>
                    <a:pt x="1549690" y="1058646"/>
                    <a:pt x="1452242" y="1058646"/>
                  </a:cubicBezTo>
                  <a:lnTo>
                    <a:pt x="176445" y="1058646"/>
                  </a:lnTo>
                  <a:cubicBezTo>
                    <a:pt x="78997" y="1058646"/>
                    <a:pt x="0" y="979649"/>
                    <a:pt x="0" y="882201"/>
                  </a:cubicBezTo>
                  <a:lnTo>
                    <a:pt x="0" y="176445"/>
                  </a:lnTo>
                  <a:close/>
                </a:path>
              </a:pathLst>
            </a:custGeom>
            <a:solidFill>
              <a:srgbClr val="2697FE"/>
            </a:solidFill>
            <a:ln w="57150"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879" tIns="127879" rIns="127879" bIns="127879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Run and debug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8D6213B-AA62-451B-B6B0-849CFEFA96C0}"/>
                </a:ext>
              </a:extLst>
            </p:cNvPr>
            <p:cNvSpPr/>
            <p:nvPr/>
          </p:nvSpPr>
          <p:spPr>
            <a:xfrm>
              <a:off x="4410686" y="1617858"/>
              <a:ext cx="3495930" cy="34959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314657" y="2523114"/>
                  </a:moveTo>
                  <a:arcTo wR="1747965" hR="1747965" stAng="1579484" swAng="1632630"/>
                </a:path>
              </a:pathLst>
            </a:custGeom>
            <a:noFill/>
            <a:ln w="57150">
              <a:tailEnd type="arrow"/>
            </a:ln>
          </p:spPr>
          <p:style>
            <a:lnRef idx="1">
              <a:schemeClr val="accent5">
                <a:hueOff val="-2252848"/>
                <a:satOff val="-5806"/>
                <a:lumOff val="-3922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E12BED2B-C18C-47FE-9F05-FB0956F61388}"/>
                </a:ext>
              </a:extLst>
            </p:cNvPr>
            <p:cNvSpPr/>
            <p:nvPr/>
          </p:nvSpPr>
          <p:spPr>
            <a:xfrm>
              <a:off x="5173295" y="4473307"/>
              <a:ext cx="1970713" cy="1280962"/>
            </a:xfrm>
            <a:prstGeom prst="cloud">
              <a:avLst/>
            </a:prstGeom>
            <a:solidFill>
              <a:srgbClr val="2697FE"/>
            </a:solidFill>
            <a:ln w="12700"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879" tIns="127879" rIns="127879" bIns="127879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Test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1DE236B-7F17-4EB1-A311-4A75CCA4857C}"/>
                </a:ext>
              </a:extLst>
            </p:cNvPr>
            <p:cNvSpPr/>
            <p:nvPr/>
          </p:nvSpPr>
          <p:spPr>
            <a:xfrm>
              <a:off x="4410686" y="1617858"/>
              <a:ext cx="3495930" cy="34959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09099" y="3153718"/>
                  </a:moveTo>
                  <a:arcTo wR="1747965" hR="1747965" stAng="7587886" swAng="1632630"/>
                </a:path>
              </a:pathLst>
            </a:custGeom>
            <a:noFill/>
            <a:ln w="57150">
              <a:tailEnd type="arrow"/>
            </a:ln>
          </p:spPr>
          <p:style>
            <a:lnRef idx="1">
              <a:schemeClr val="accent5">
                <a:hueOff val="-4505695"/>
                <a:satOff val="-11613"/>
                <a:lumOff val="-7843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E02F3205-1EAD-433D-90E6-097696B0336B}"/>
                </a:ext>
              </a:extLst>
            </p:cNvPr>
            <p:cNvSpPr/>
            <p:nvPr/>
          </p:nvSpPr>
          <p:spPr>
            <a:xfrm>
              <a:off x="3425330" y="2725342"/>
              <a:ext cx="1970713" cy="1280962"/>
            </a:xfrm>
            <a:prstGeom prst="cloud">
              <a:avLst/>
            </a:prstGeom>
            <a:solidFill>
              <a:srgbClr val="2697FE"/>
            </a:solidFill>
            <a:ln w="12700"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879" tIns="127879" rIns="127879" bIns="127879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Integrate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AF0B29-3A75-4E23-9E73-DC77622FF5F7}"/>
                </a:ext>
              </a:extLst>
            </p:cNvPr>
            <p:cNvSpPr/>
            <p:nvPr/>
          </p:nvSpPr>
          <p:spPr>
            <a:xfrm>
              <a:off x="4410686" y="1617858"/>
              <a:ext cx="3495930" cy="34959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1272" y="972815"/>
                  </a:moveTo>
                  <a:arcTo wR="1747965" hR="1747965" stAng="12379484" swAng="1632630"/>
                </a:path>
              </a:pathLst>
            </a:custGeom>
            <a:noFill/>
            <a:ln w="57150">
              <a:tailEnd type="arrow"/>
            </a:ln>
          </p:spPr>
          <p:style>
            <a:lnRef idx="1">
              <a:schemeClr val="accent5">
                <a:hueOff val="-6758543"/>
                <a:satOff val="-17419"/>
                <a:lumOff val="-11765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</p:grpSp>
      <p:pic>
        <p:nvPicPr>
          <p:cNvPr id="3" name="Graphic 2" descr="Laptop outline">
            <a:extLst>
              <a:ext uri="{FF2B5EF4-FFF2-40B4-BE49-F238E27FC236}">
                <a16:creationId xmlns:a16="http://schemas.microsoft.com/office/drawing/2014/main" id="{18F96847-FA16-4FB7-B21A-3D2C1863F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3448" y="490687"/>
            <a:ext cx="2490407" cy="2490407"/>
          </a:xfrm>
          <a:prstGeom prst="rect">
            <a:avLst/>
          </a:prstGeom>
        </p:spPr>
      </p:pic>
      <p:pic>
        <p:nvPicPr>
          <p:cNvPr id="6" name="Graphic 5" descr="Laptop outline">
            <a:extLst>
              <a:ext uri="{FF2B5EF4-FFF2-40B4-BE49-F238E27FC236}">
                <a16:creationId xmlns:a16="http://schemas.microsoft.com/office/drawing/2014/main" id="{D57048B1-B618-4808-8899-C01590692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8653" y="2231881"/>
            <a:ext cx="2490407" cy="249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2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6B1535F9-7514-4FD0-92CB-6C7DE26B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Demo #3 key takeaways</a:t>
            </a:r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A777123C-0B5B-4262-BA68-AD3DF1EA3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5625"/>
            <a:ext cx="10975427" cy="4351338"/>
          </a:xfrm>
        </p:spPr>
        <p:txBody>
          <a:bodyPr>
            <a:noAutofit/>
          </a:bodyPr>
          <a:lstStyle/>
          <a:p>
            <a:pPr lvl="1" indent="-457154">
              <a:lnSpc>
                <a:spcPct val="200000"/>
              </a:lnSpc>
              <a:buFont typeface="+mj-lt"/>
              <a:buAutoNum type="arabicPeriod"/>
            </a:pPr>
            <a:r>
              <a:rPr lang="en-US" sz="2000" b="1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GitHub.dev</a:t>
            </a:r>
            <a:r>
              <a:rPr lang="en-US" sz="2000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2000" b="1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GitHub Codespaces </a:t>
            </a:r>
            <a:r>
              <a:rPr lang="en-US" sz="2000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enable you to </a:t>
            </a:r>
            <a:r>
              <a:rPr lang="en-US" sz="2000" b="1">
                <a:solidFill>
                  <a:srgbClr val="2697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write and commit code directly from your web browser</a:t>
            </a:r>
            <a:r>
              <a:rPr lang="en-US" sz="2000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on any device </a:t>
            </a:r>
          </a:p>
          <a:p>
            <a:pPr lvl="2" indent="-457154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800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need to install an editor or clone the repo!</a:t>
            </a:r>
          </a:p>
          <a:p>
            <a:pPr lvl="1" indent="-457154">
              <a:lnSpc>
                <a:spcPct val="200000"/>
              </a:lnSpc>
              <a:buFont typeface="+mj-lt"/>
              <a:buChar char=" "/>
            </a:pPr>
            <a:r>
              <a:rPr lang="en-US"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</a:t>
            </a:r>
            <a:r>
              <a:rPr 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</a:t>
            </a:r>
            <a:r>
              <a:rPr lang="en-US" sz="2000" b="1">
                <a:solidFill>
                  <a:srgbClr val="2697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        </a:t>
            </a:r>
            <a:endParaRPr lang="en-US" sz="2000" b="1" dirty="0">
              <a:solidFill>
                <a:srgbClr val="2697F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 indent="-457154">
              <a:lnSpc>
                <a:spcPct val="200000"/>
              </a:lnSpc>
              <a:buFont typeface="Wingdings" panose="05000000000000000000" pitchFamily="2" charset="2"/>
              <a:buChar char=" "/>
            </a:pPr>
            <a:r>
              <a:rPr lang="en-US"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                                       </a:t>
            </a:r>
            <a:endParaRPr lang="en-US" sz="1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 indent="-457154">
              <a:lnSpc>
                <a:spcPct val="200000"/>
              </a:lnSpc>
              <a:buFont typeface="Wingdings" panose="05000000000000000000" pitchFamily="2" charset="2"/>
              <a:buChar char=" "/>
            </a:pPr>
            <a:r>
              <a:rPr lang="en-US"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                      </a:t>
            </a:r>
            <a:endParaRPr lang="en-US" sz="1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3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6B1535F9-7514-4FD0-92CB-6C7DE26B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Demo #3 key takeaways</a:t>
            </a:r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A777123C-0B5B-4262-BA68-AD3DF1EA3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5625"/>
            <a:ext cx="10975427" cy="4351338"/>
          </a:xfrm>
        </p:spPr>
        <p:txBody>
          <a:bodyPr>
            <a:noAutofit/>
          </a:bodyPr>
          <a:lstStyle/>
          <a:p>
            <a:pPr lvl="1" indent="-457154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 err="1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GitHub.dev</a:t>
            </a:r>
            <a:r>
              <a:rPr lang="en-US" sz="2000" dirty="0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2000" b="1" dirty="0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GitHub Codespaces </a:t>
            </a:r>
            <a:r>
              <a:rPr lang="en-US" sz="2000" dirty="0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enable you to </a:t>
            </a:r>
            <a:r>
              <a:rPr lang="en-US" sz="2000" b="1" dirty="0">
                <a:solidFill>
                  <a:srgbClr val="2697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write and commit code directly from your web browser</a:t>
            </a:r>
            <a:r>
              <a:rPr lang="en-US" sz="2000" dirty="0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on any device </a:t>
            </a:r>
          </a:p>
          <a:p>
            <a:pPr lvl="2" indent="-457154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need to install an editor or clone the repo!</a:t>
            </a:r>
          </a:p>
          <a:p>
            <a:pPr lvl="1" indent="-457154">
              <a:lnSpc>
                <a:spcPct val="200000"/>
              </a:lnSpc>
              <a:buFont typeface="+mj-lt"/>
              <a:buAutoNum type="arabicPeriod"/>
              <a:defRPr/>
            </a:pPr>
            <a:r>
              <a:rPr kumimoji="0" lang="en-US" sz="2000" b="1" strike="noStrike" kern="1200" cap="none" spc="0" normalizeH="0" noProof="0" dirty="0">
                <a:ln>
                  <a:noFill/>
                </a:ln>
                <a:solidFill>
                  <a:schemeClr val="bg1">
                    <a:lumMod val="10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GitHub Actions </a:t>
            </a:r>
            <a:r>
              <a:rPr kumimoji="0" lang="en-US" sz="2000" strike="noStrike" kern="1200" cap="none" spc="0" normalizeH="0" noProof="0" dirty="0">
                <a:ln>
                  <a:noFill/>
                </a:ln>
                <a:solidFill>
                  <a:schemeClr val="bg1">
                    <a:lumMod val="10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makes it easy to </a:t>
            </a:r>
            <a:r>
              <a:rPr kumimoji="0" lang="en-US" sz="2000" b="1" strike="noStrike" kern="1200" cap="none" spc="0" normalizeH="0" noProof="0" dirty="0">
                <a:ln>
                  <a:noFill/>
                </a:ln>
                <a:solidFill>
                  <a:srgbClr val="2697F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build and test your code in CI/CD workflows</a:t>
            </a:r>
          </a:p>
          <a:p>
            <a:pPr lvl="2" indent="-457154">
              <a:lnSpc>
                <a:spcPct val="200000"/>
              </a:lnSpc>
              <a:buFont typeface="Wingdings" panose="05000000000000000000" pitchFamily="2" charset="2"/>
              <a:buChar char=" "/>
            </a:pPr>
            <a:r>
              <a:rPr lang="en-US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9960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6B1535F9-7514-4FD0-92CB-6C7DE26B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Demo #3 key takeaways</a:t>
            </a:r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A777123C-0B5B-4262-BA68-AD3DF1EA3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5625"/>
            <a:ext cx="10975427" cy="4351338"/>
          </a:xfrm>
        </p:spPr>
        <p:txBody>
          <a:bodyPr>
            <a:noAutofit/>
          </a:bodyPr>
          <a:lstStyle/>
          <a:p>
            <a:pPr lvl="1" indent="-457154">
              <a:lnSpc>
                <a:spcPct val="200000"/>
              </a:lnSpc>
              <a:buFont typeface="+mj-lt"/>
              <a:buAutoNum type="arabicPeriod"/>
            </a:pPr>
            <a:r>
              <a:rPr lang="en-US" sz="2000" b="1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GitHub.dev</a:t>
            </a:r>
            <a:r>
              <a:rPr lang="en-US" sz="2000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2000" b="1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GitHub Codespaces </a:t>
            </a:r>
            <a:r>
              <a:rPr lang="en-US" sz="2000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enable you to </a:t>
            </a:r>
            <a:r>
              <a:rPr lang="en-US" sz="2000" b="1">
                <a:solidFill>
                  <a:srgbClr val="2697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write and commit code directly from your web browser</a:t>
            </a:r>
            <a:r>
              <a:rPr lang="en-US" sz="2000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on any device </a:t>
            </a:r>
          </a:p>
          <a:p>
            <a:pPr lvl="2" indent="-457154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800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need to install an editor or clone the repo!</a:t>
            </a:r>
          </a:p>
          <a:p>
            <a:pPr lvl="1" indent="-457154">
              <a:lnSpc>
                <a:spcPct val="200000"/>
              </a:lnSpc>
              <a:buFont typeface="+mj-lt"/>
              <a:buAutoNum type="arabicPeriod"/>
              <a:defRPr/>
            </a:pPr>
            <a:r>
              <a:rPr kumimoji="0" lang="en-US" sz="2000" b="1" strike="noStrike" kern="1200" cap="none" spc="0" normalizeH="0" noProof="0">
                <a:ln>
                  <a:noFill/>
                </a:ln>
                <a:solidFill>
                  <a:schemeClr val="bg1">
                    <a:lumMod val="10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GitHub Actions </a:t>
            </a:r>
            <a:r>
              <a:rPr kumimoji="0" lang="en-US" sz="2000" strike="noStrike" kern="1200" cap="none" spc="0" normalizeH="0" noProof="0">
                <a:ln>
                  <a:noFill/>
                </a:ln>
                <a:solidFill>
                  <a:schemeClr val="bg1">
                    <a:lumMod val="10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makes it easy to </a:t>
            </a:r>
            <a:r>
              <a:rPr kumimoji="0" lang="en-US" sz="2000" b="1" strike="noStrike" kern="1200" cap="none" spc="0" normalizeH="0" noProof="0">
                <a:ln>
                  <a:noFill/>
                </a:ln>
                <a:solidFill>
                  <a:srgbClr val="2697F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build and test your code in CI/CD workflows</a:t>
            </a:r>
          </a:p>
          <a:p>
            <a:pPr lvl="2" indent="-457154"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kumimoji="0" lang="en-US" sz="1800" strike="noStrike" kern="1200" cap="none" spc="0" normalizeH="0" noProof="0">
                <a:ln>
                  <a:noFill/>
                </a:ln>
                <a:solidFill>
                  <a:schemeClr val="bg1">
                    <a:lumMod val="10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GitHub-hosted runners for automatic machine upgrades and zero maintenance </a:t>
            </a:r>
            <a:endParaRPr kumimoji="0" lang="en-US" sz="1800" b="1" strike="noStrike" kern="1200" cap="none" spc="0" normalizeH="0" noProof="0">
              <a:ln>
                <a:noFill/>
              </a:ln>
              <a:solidFill>
                <a:schemeClr val="bg1">
                  <a:lumMod val="100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lvl="2" indent="-457154"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kumimoji="0" lang="en-US" sz="1800" strike="noStrike" kern="1200" cap="none" spc="0" normalizeH="0" noProof="0">
                <a:ln>
                  <a:noFill/>
                </a:ln>
                <a:solidFill>
                  <a:schemeClr val="bg1">
                    <a:lumMod val="10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Self-hosted runners for more control over hardware and OS</a:t>
            </a:r>
            <a:endParaRPr lang="en-US" sz="1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6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7ADC-FCEE-5848-A431-53AF7978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Local debugging: the </a:t>
            </a:r>
            <a:r>
              <a:rPr lang="en-US" strike="sngStrike" dirty="0">
                <a:solidFill>
                  <a:schemeClr val="bg1"/>
                </a:solidFill>
              </a:rPr>
              <a:t>problems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solutions</a:t>
            </a:r>
          </a:p>
        </p:txBody>
      </p:sp>
      <p:pic>
        <p:nvPicPr>
          <p:cNvPr id="5" name="Picture 26" descr="See the source image">
            <a:extLst>
              <a:ext uri="{FF2B5EF4-FFF2-40B4-BE49-F238E27FC236}">
                <a16:creationId xmlns:a16="http://schemas.microsoft.com/office/drawing/2014/main" id="{A5E4A700-72ED-4294-87A6-2A891316B5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712" y="2691512"/>
            <a:ext cx="1621323" cy="162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6" descr="See the source image">
            <a:extLst>
              <a:ext uri="{FF2B5EF4-FFF2-40B4-BE49-F238E27FC236}">
                <a16:creationId xmlns:a16="http://schemas.microsoft.com/office/drawing/2014/main" id="{1B88CE38-C563-4221-BBD8-7B1B96514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74" y="2539269"/>
            <a:ext cx="2847137" cy="177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4" descr="See the source image">
            <a:extLst>
              <a:ext uri="{FF2B5EF4-FFF2-40B4-BE49-F238E27FC236}">
                <a16:creationId xmlns:a16="http://schemas.microsoft.com/office/drawing/2014/main" id="{C87355A8-9F42-4EF2-8051-58385255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936" y="2546245"/>
            <a:ext cx="1779458" cy="1772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 4">
            <a:extLst>
              <a:ext uri="{FF2B5EF4-FFF2-40B4-BE49-F238E27FC236}">
                <a16:creationId xmlns:a16="http://schemas.microsoft.com/office/drawing/2014/main" id="{5FA4B392-CD60-4CE0-97D1-567301C79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136" y="2665030"/>
            <a:ext cx="1522077" cy="1522077"/>
          </a:xfrm>
          <a:prstGeom prst="rect">
            <a:avLst/>
          </a:prstGeom>
          <a:noFill/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3C4EB80-8315-4C92-BD88-784C77CBF44B}"/>
              </a:ext>
            </a:extLst>
          </p:cNvPr>
          <p:cNvGrpSpPr/>
          <p:nvPr/>
        </p:nvGrpSpPr>
        <p:grpSpPr>
          <a:xfrm>
            <a:off x="908266" y="2595343"/>
            <a:ext cx="2054772" cy="2240886"/>
            <a:chOff x="908266" y="2595343"/>
            <a:chExt cx="2054772" cy="2240886"/>
          </a:xfrm>
        </p:grpSpPr>
        <p:pic>
          <p:nvPicPr>
            <p:cNvPr id="7" name="Picture 32" descr="See the source image">
              <a:extLst>
                <a:ext uri="{FF2B5EF4-FFF2-40B4-BE49-F238E27FC236}">
                  <a16:creationId xmlns:a16="http://schemas.microsoft.com/office/drawing/2014/main" id="{ECC9E5AD-60F6-4F3A-B985-347C27E509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509" y="2595343"/>
              <a:ext cx="1674286" cy="1674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086642-6BCA-40BF-BCAC-507DEDD5412B}"/>
                </a:ext>
              </a:extLst>
            </p:cNvPr>
            <p:cNvSpPr txBox="1"/>
            <p:nvPr/>
          </p:nvSpPr>
          <p:spPr>
            <a:xfrm>
              <a:off x="908266" y="4466897"/>
              <a:ext cx="2054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CMake Presets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83F1E7E-2FEE-4183-BB82-71E47150CC82}"/>
              </a:ext>
            </a:extLst>
          </p:cNvPr>
          <p:cNvSpPr txBox="1"/>
          <p:nvPr/>
        </p:nvSpPr>
        <p:spPr>
          <a:xfrm>
            <a:off x="2872987" y="4465078"/>
            <a:ext cx="2054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vcpkg</a:t>
            </a:r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90BB90-7CC1-4492-92F2-A5CBB9096349}"/>
              </a:ext>
            </a:extLst>
          </p:cNvPr>
          <p:cNvSpPr txBox="1"/>
          <p:nvPr/>
        </p:nvSpPr>
        <p:spPr>
          <a:xfrm>
            <a:off x="5072841" y="4463259"/>
            <a:ext cx="2054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Visual Studio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090C5E-0C6E-4529-B9F7-2524D459F64E}"/>
              </a:ext>
            </a:extLst>
          </p:cNvPr>
          <p:cNvSpPr txBox="1"/>
          <p:nvPr/>
        </p:nvSpPr>
        <p:spPr>
          <a:xfrm>
            <a:off x="9237416" y="4471602"/>
            <a:ext cx="2054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GitHub Actions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56729-6F0C-41F8-8DA2-E665D37E8089}"/>
              </a:ext>
            </a:extLst>
          </p:cNvPr>
          <p:cNvSpPr txBox="1"/>
          <p:nvPr/>
        </p:nvSpPr>
        <p:spPr>
          <a:xfrm>
            <a:off x="7272695" y="4463259"/>
            <a:ext cx="2054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VS Code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CCDAF7-AB83-4E2E-9F0B-8CC5B59FCC61}"/>
              </a:ext>
            </a:extLst>
          </p:cNvPr>
          <p:cNvSpPr txBox="1"/>
          <p:nvPr/>
        </p:nvSpPr>
        <p:spPr>
          <a:xfrm>
            <a:off x="9032501" y="4849277"/>
            <a:ext cx="245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GitHub Codespaces</a:t>
            </a:r>
          </a:p>
        </p:txBody>
      </p:sp>
    </p:spTree>
    <p:extLst>
      <p:ext uri="{BB962C8B-B14F-4D97-AF65-F5344CB8AC3E}">
        <p14:creationId xmlns:p14="http://schemas.microsoft.com/office/powerpoint/2010/main" val="129323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7ADC-FCEE-5848-A431-53AF7978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Level up your debugging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EDCC8-1F3A-7448-8931-5E7A5CA7F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i="0" dirty="0">
                <a:solidFill>
                  <a:srgbClr val="2697F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Recommendation #1: </a:t>
            </a:r>
            <a:r>
              <a:rPr lang="en-US" sz="2400" b="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Use </a:t>
            </a:r>
            <a:r>
              <a:rPr lang="en-US" sz="240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CMake Presets </a:t>
            </a:r>
            <a:r>
              <a:rPr lang="en-US" sz="2400" b="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 easily debug the same project on different platforms and in different editors/IDEs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i="0" dirty="0">
                <a:solidFill>
                  <a:srgbClr val="2697F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Recommendation #2:</a:t>
            </a:r>
            <a:r>
              <a:rPr lang="en-US" sz="2400" b="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Use </a:t>
            </a:r>
            <a:r>
              <a:rPr lang="en-US" sz="240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Disassembly View</a:t>
            </a:r>
            <a:r>
              <a:rPr lang="en-US" sz="2400" b="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to understand how data is represented in memory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i="0" dirty="0">
                <a:solidFill>
                  <a:srgbClr val="2697F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Recommendation #3: </a:t>
            </a:r>
            <a:r>
              <a:rPr lang="en-US" sz="2400" b="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Automatically catch bugs in your program before shipping to production by setting up a </a:t>
            </a:r>
            <a:r>
              <a:rPr lang="en-US" sz="240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CI/CD pipeline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400" i="0" dirty="0">
                <a:solidFill>
                  <a:srgbClr val="2697F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Recommendation #4: </a:t>
            </a:r>
            <a:r>
              <a:rPr lang="en-US" sz="2400" b="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Use </a:t>
            </a:r>
            <a:r>
              <a:rPr lang="en-US" sz="240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GitHub Codespaces</a:t>
            </a:r>
            <a:r>
              <a:rPr lang="en-US" sz="2400" b="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to create consistent, fast, and clean development environments accessible from your browser</a:t>
            </a:r>
          </a:p>
        </p:txBody>
      </p:sp>
    </p:spTree>
    <p:extLst>
      <p:ext uri="{BB962C8B-B14F-4D97-AF65-F5344CB8AC3E}">
        <p14:creationId xmlns:p14="http://schemas.microsoft.com/office/powerpoint/2010/main" val="350248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6B1535F9-7514-4FD0-92CB-6C7DE26B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Helpful resources</a:t>
            </a:r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A777123C-0B5B-4262-BA68-AD3DF1EA3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5625"/>
            <a:ext cx="11133246" cy="4351338"/>
          </a:xfrm>
        </p:spPr>
        <p:txBody>
          <a:bodyPr>
            <a:noAutofit/>
          </a:bodyPr>
          <a:lstStyle/>
          <a:p>
            <a:pPr marL="0" indent="0">
              <a:defRPr/>
            </a:pPr>
            <a:r>
              <a:rPr lang="en-US" sz="2000" dirty="0">
                <a:solidFill>
                  <a:srgbClr val="2697FE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Extensions for Visual Studio Code</a:t>
            </a:r>
          </a:p>
          <a:p>
            <a:pPr>
              <a:buFontTx/>
              <a:buChar char="-"/>
              <a:defRPr/>
            </a:pPr>
            <a:r>
              <a:rPr lang="en-US" sz="2000" b="1" i="0" dirty="0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C++ extension pack </a:t>
            </a:r>
            <a:r>
              <a:rPr lang="en-US" sz="2000" b="0" i="0" dirty="0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(</a:t>
            </a:r>
            <a:r>
              <a:rPr lang="en-US" sz="2000" b="0" i="0" dirty="0" err="1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ms</a:t>
            </a:r>
            <a:r>
              <a:rPr lang="en-US" sz="2000" b="0" i="0" dirty="0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-</a:t>
            </a:r>
            <a:r>
              <a:rPr lang="en-US" sz="2000" b="0" i="0" dirty="0" err="1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vscode.cpptools</a:t>
            </a:r>
            <a:r>
              <a:rPr lang="en-US" sz="2000" b="0" i="0" dirty="0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-extension-pack)</a:t>
            </a:r>
          </a:p>
          <a:p>
            <a:pPr>
              <a:buFontTx/>
              <a:buChar char="-"/>
              <a:defRPr/>
            </a:pPr>
            <a:r>
              <a:rPr lang="en-US" sz="2000" b="1" i="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Remote Development extension pack </a:t>
            </a:r>
            <a:r>
              <a:rPr lang="en-US" sz="2000" b="0" i="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(</a:t>
            </a:r>
            <a:r>
              <a:rPr lang="en-US" sz="2000" b="0" i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</a:t>
            </a:r>
            <a:r>
              <a:rPr lang="en-US" sz="2000" b="0" i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2000" b="0" i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vscode</a:t>
            </a:r>
            <a:r>
              <a:rPr lang="en-US" sz="2000" b="0" i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2000" b="0" i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remote.vscode</a:t>
            </a:r>
            <a:r>
              <a:rPr lang="en-US" sz="2000" b="0" i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-remote-</a:t>
            </a:r>
            <a:r>
              <a:rPr lang="en-US" sz="2000" b="0" i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extensionpack</a:t>
            </a:r>
            <a:r>
              <a:rPr lang="en-US" sz="2000" b="0" i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>
              <a:buFontTx/>
              <a:buChar char="-"/>
              <a:defRPr/>
            </a:pPr>
            <a:r>
              <a:rPr lang="en-US" sz="2000" i="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GitHub Codespaces extension</a:t>
            </a:r>
            <a:r>
              <a:rPr lang="en-US" sz="2000" b="0" i="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(</a:t>
            </a:r>
            <a:r>
              <a:rPr lang="en-US" sz="2000" b="0" i="0" dirty="0" err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GitHub.codespaces</a:t>
            </a:r>
            <a:r>
              <a:rPr lang="en-US" sz="2000" b="0" i="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)</a:t>
            </a:r>
          </a:p>
          <a:p>
            <a:pPr marL="0" indent="0">
              <a:defRPr/>
            </a:pPr>
            <a:r>
              <a:rPr lang="en-US" sz="2000" dirty="0">
                <a:solidFill>
                  <a:srgbClr val="2697FE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Documentation</a:t>
            </a:r>
          </a:p>
          <a:p>
            <a:pPr>
              <a:buFontTx/>
              <a:buChar char="-"/>
              <a:defRPr/>
            </a:pPr>
            <a:r>
              <a:rPr lang="en-US" sz="2000" i="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CMake Presets: </a:t>
            </a:r>
            <a:r>
              <a:rPr lang="en-US" sz="2000" b="0" i="0" dirty="0">
                <a:solidFill>
                  <a:srgbClr val="2697FE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https://aka.ms/cmake-presets-docs</a:t>
            </a:r>
            <a:endParaRPr lang="en-US" sz="2000" b="0" i="0" dirty="0">
              <a:solidFill>
                <a:srgbClr val="2697FE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>
              <a:buFontTx/>
              <a:buChar char="-"/>
              <a:defRPr/>
            </a:pPr>
            <a:r>
              <a:rPr lang="en-US" sz="2000" i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GitHub Codespaces: </a:t>
            </a:r>
            <a:r>
              <a:rPr lang="en-US" sz="2000" b="0" i="0" dirty="0">
                <a:solidFill>
                  <a:srgbClr val="2697FE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https://aka.ms/github-codespaces-docs</a:t>
            </a:r>
            <a:endParaRPr lang="en-US" sz="2000" b="0" i="0" dirty="0">
              <a:solidFill>
                <a:srgbClr val="2697F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Tx/>
              <a:buChar char="-"/>
              <a:defRPr/>
            </a:pPr>
            <a:r>
              <a:rPr lang="en-US" sz="2000" i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GitHub Actions: </a:t>
            </a:r>
            <a:r>
              <a:rPr lang="en-US" sz="2000" b="0" i="0" dirty="0">
                <a:solidFill>
                  <a:srgbClr val="2697FE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https://aka.ms/github-actions-docs</a:t>
            </a:r>
            <a:r>
              <a:rPr lang="en-US" sz="2000" b="0" i="0" dirty="0">
                <a:solidFill>
                  <a:srgbClr val="2697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indent="0">
              <a:defRPr/>
            </a:pPr>
            <a:r>
              <a:rPr lang="en-US" sz="2000" dirty="0">
                <a:solidFill>
                  <a:srgbClr val="2697FE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News</a:t>
            </a:r>
          </a:p>
          <a:p>
            <a:pPr>
              <a:buFontTx/>
              <a:buChar char="-"/>
              <a:defRPr/>
            </a:pPr>
            <a:r>
              <a:rPr lang="en-US" sz="2000" i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C++ Team blog: </a:t>
            </a:r>
            <a:r>
              <a:rPr lang="en-US" sz="2000" b="0" i="0" dirty="0">
                <a:solidFill>
                  <a:srgbClr val="2697FE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https://aka.ms/cppblog</a:t>
            </a:r>
            <a:r>
              <a:rPr lang="en-US" sz="2000" b="0" i="0" dirty="0">
                <a:solidFill>
                  <a:srgbClr val="2697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000" b="0" dirty="0">
              <a:solidFill>
                <a:srgbClr val="2697F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9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BDB4E-2A57-4A07-BBB9-C7988157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38" y="1702676"/>
            <a:ext cx="10496112" cy="2859799"/>
          </a:xfrm>
        </p:spPr>
        <p:txBody>
          <a:bodyPr/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Q&amp;A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DA687-7E72-4FC8-B1CB-8A423AD84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2697F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0C7E14-6A56-4B64-B429-0A9F69B333EE}"/>
              </a:ext>
            </a:extLst>
          </p:cNvPr>
          <p:cNvSpPr txBox="1"/>
          <p:nvPr/>
        </p:nvSpPr>
        <p:spPr>
          <a:xfrm>
            <a:off x="8615806" y="5951768"/>
            <a:ext cx="3373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97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Twitter: @jureid22</a:t>
            </a:r>
          </a:p>
        </p:txBody>
      </p:sp>
    </p:spTree>
    <p:extLst>
      <p:ext uri="{BB962C8B-B14F-4D97-AF65-F5344CB8AC3E}">
        <p14:creationId xmlns:p14="http://schemas.microsoft.com/office/powerpoint/2010/main" val="253773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7ADC-FCEE-5848-A431-53AF7978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Local debugging: the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EDCC8-1F3A-7448-8931-5E7A5CA7F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You and your coworkers are on </a:t>
            </a:r>
            <a:r>
              <a:rPr lang="en-US" sz="2000" i="0" dirty="0">
                <a:solidFill>
                  <a:srgbClr val="2697F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different host operating systems</a:t>
            </a:r>
            <a:r>
              <a:rPr lang="en-US" sz="2000" b="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and </a:t>
            </a:r>
            <a:r>
              <a:rPr lang="en-US" sz="200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it’s difficult to share your build and debug configurations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You build, test, and debug your program on different platforms, and </a:t>
            </a:r>
            <a:r>
              <a:rPr lang="en-US" sz="2000" i="0" dirty="0">
                <a:solidFill>
                  <a:srgbClr val="2697F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each time you switch platforms</a:t>
            </a:r>
            <a:r>
              <a:rPr lang="en-US" sz="200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you have to spend time getting your program to build successfully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Dependencies aren’t set up correctly, the build and debug configurations are different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You and your coworkers are using </a:t>
            </a:r>
            <a:r>
              <a:rPr lang="en-US" sz="2000" i="0" dirty="0">
                <a:solidFill>
                  <a:srgbClr val="2697F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IDE-specific build and debug configurations</a:t>
            </a:r>
            <a:r>
              <a:rPr lang="en-US" sz="2000" b="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making it </a:t>
            </a:r>
            <a:r>
              <a:rPr lang="en-US" sz="2000" i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difficult to switch between different editors/IDEs </a:t>
            </a:r>
          </a:p>
        </p:txBody>
      </p:sp>
    </p:spTree>
    <p:extLst>
      <p:ext uri="{BB962C8B-B14F-4D97-AF65-F5344CB8AC3E}">
        <p14:creationId xmlns:p14="http://schemas.microsoft.com/office/powerpoint/2010/main" val="127149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7ADC-FCEE-5848-A431-53AF7978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Local debugging: the </a:t>
            </a:r>
            <a:r>
              <a:rPr lang="en-US" strike="sngStrike" dirty="0">
                <a:solidFill>
                  <a:schemeClr val="bg1"/>
                </a:solidFill>
              </a:rPr>
              <a:t>problems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solutions</a:t>
            </a:r>
          </a:p>
        </p:txBody>
      </p:sp>
      <p:pic>
        <p:nvPicPr>
          <p:cNvPr id="5" name="Picture 26" descr="See the source image">
            <a:extLst>
              <a:ext uri="{FF2B5EF4-FFF2-40B4-BE49-F238E27FC236}">
                <a16:creationId xmlns:a16="http://schemas.microsoft.com/office/drawing/2014/main" id="{A5E4A700-72ED-4294-87A6-2A891316B5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712" y="2691512"/>
            <a:ext cx="1621323" cy="162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6" descr="See the source image">
            <a:extLst>
              <a:ext uri="{FF2B5EF4-FFF2-40B4-BE49-F238E27FC236}">
                <a16:creationId xmlns:a16="http://schemas.microsoft.com/office/drawing/2014/main" id="{1B88CE38-C563-4221-BBD8-7B1B96514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74" y="2539269"/>
            <a:ext cx="2847137" cy="177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4" descr="See the source image">
            <a:extLst>
              <a:ext uri="{FF2B5EF4-FFF2-40B4-BE49-F238E27FC236}">
                <a16:creationId xmlns:a16="http://schemas.microsoft.com/office/drawing/2014/main" id="{C87355A8-9F42-4EF2-8051-58385255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936" y="2546245"/>
            <a:ext cx="1779458" cy="1772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 4">
            <a:extLst>
              <a:ext uri="{FF2B5EF4-FFF2-40B4-BE49-F238E27FC236}">
                <a16:creationId xmlns:a16="http://schemas.microsoft.com/office/drawing/2014/main" id="{5FA4B392-CD60-4CE0-97D1-567301C79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136" y="2665030"/>
            <a:ext cx="1522077" cy="1522077"/>
          </a:xfrm>
          <a:prstGeom prst="rect">
            <a:avLst/>
          </a:prstGeom>
          <a:noFill/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3C4EB80-8315-4C92-BD88-784C77CBF44B}"/>
              </a:ext>
            </a:extLst>
          </p:cNvPr>
          <p:cNvGrpSpPr/>
          <p:nvPr/>
        </p:nvGrpSpPr>
        <p:grpSpPr>
          <a:xfrm>
            <a:off x="908266" y="2595343"/>
            <a:ext cx="2054772" cy="2240886"/>
            <a:chOff x="908266" y="2595343"/>
            <a:chExt cx="2054772" cy="2240886"/>
          </a:xfrm>
        </p:grpSpPr>
        <p:pic>
          <p:nvPicPr>
            <p:cNvPr id="7" name="Picture 32" descr="See the source image">
              <a:extLst>
                <a:ext uri="{FF2B5EF4-FFF2-40B4-BE49-F238E27FC236}">
                  <a16:creationId xmlns:a16="http://schemas.microsoft.com/office/drawing/2014/main" id="{ECC9E5AD-60F6-4F3A-B985-347C27E509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509" y="2595343"/>
              <a:ext cx="1674286" cy="1674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086642-6BCA-40BF-BCAC-507DEDD5412B}"/>
                </a:ext>
              </a:extLst>
            </p:cNvPr>
            <p:cNvSpPr txBox="1"/>
            <p:nvPr/>
          </p:nvSpPr>
          <p:spPr>
            <a:xfrm>
              <a:off x="908266" y="4466897"/>
              <a:ext cx="2054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CMake Presets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83F1E7E-2FEE-4183-BB82-71E47150CC82}"/>
              </a:ext>
            </a:extLst>
          </p:cNvPr>
          <p:cNvSpPr txBox="1"/>
          <p:nvPr/>
        </p:nvSpPr>
        <p:spPr>
          <a:xfrm>
            <a:off x="2872987" y="4465078"/>
            <a:ext cx="2054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vcpkg</a:t>
            </a:r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90BB90-7CC1-4492-92F2-A5CBB9096349}"/>
              </a:ext>
            </a:extLst>
          </p:cNvPr>
          <p:cNvSpPr txBox="1"/>
          <p:nvPr/>
        </p:nvSpPr>
        <p:spPr>
          <a:xfrm>
            <a:off x="5072841" y="4463259"/>
            <a:ext cx="2054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Visual Studio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090C5E-0C6E-4529-B9F7-2524D459F64E}"/>
              </a:ext>
            </a:extLst>
          </p:cNvPr>
          <p:cNvSpPr txBox="1"/>
          <p:nvPr/>
        </p:nvSpPr>
        <p:spPr>
          <a:xfrm>
            <a:off x="9237416" y="4471602"/>
            <a:ext cx="2054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GitHub Actions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56729-6F0C-41F8-8DA2-E665D37E8089}"/>
              </a:ext>
            </a:extLst>
          </p:cNvPr>
          <p:cNvSpPr txBox="1"/>
          <p:nvPr/>
        </p:nvSpPr>
        <p:spPr>
          <a:xfrm>
            <a:off x="7272695" y="4463259"/>
            <a:ext cx="2054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VS Code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CCDAF7-AB83-4E2E-9F0B-8CC5B59FCC61}"/>
              </a:ext>
            </a:extLst>
          </p:cNvPr>
          <p:cNvSpPr txBox="1"/>
          <p:nvPr/>
        </p:nvSpPr>
        <p:spPr>
          <a:xfrm>
            <a:off x="9032501" y="4849277"/>
            <a:ext cx="245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GitHub Codespaces</a:t>
            </a:r>
          </a:p>
        </p:txBody>
      </p:sp>
    </p:spTree>
    <p:extLst>
      <p:ext uri="{BB962C8B-B14F-4D97-AF65-F5344CB8AC3E}">
        <p14:creationId xmlns:p14="http://schemas.microsoft.com/office/powerpoint/2010/main" val="153179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0A89-2266-4C03-84D4-1EC43633B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2697FE"/>
                </a:solidFill>
                <a:effectLst/>
                <a:latin typeface="Segoe UI Semibold" panose="020B0702040204020203" pitchFamily="34" charset="0"/>
                <a:ea typeface="Yu Gothic Light" panose="020B0300000000000000" pitchFamily="34" charset="-128"/>
                <a:cs typeface="Segoe UI Semibold" panose="020B0702040204020203" pitchFamily="34" charset="0"/>
              </a:rPr>
              <a:t>Recommendation #1: </a:t>
            </a:r>
            <a:r>
              <a:rPr lang="en-US" sz="3600" dirty="0">
                <a:effectLst/>
                <a:latin typeface="Segoe UI Semibold" panose="020B0702040204020203" pitchFamily="34" charset="0"/>
                <a:ea typeface="Yu Gothic Light" panose="020B0300000000000000" pitchFamily="34" charset="-128"/>
                <a:cs typeface="Segoe UI Semibold" panose="020B0702040204020203" pitchFamily="34" charset="0"/>
              </a:rPr>
              <a:t>Use CMake Presets to easily debug the same project on different platforms and in different editors/IDEs</a:t>
            </a:r>
            <a:endParaRPr lang="en-US" sz="9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09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7ADC-FCEE-5848-A431-53AF7978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CMakePresets.json?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EDCC8-1F3A-7448-8931-5E7A5CA7F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846" lvl="1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2400" dirty="0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Released by Kitware in </a:t>
            </a:r>
            <a:r>
              <a:rPr lang="en-US" sz="2400" b="1" dirty="0">
                <a:solidFill>
                  <a:srgbClr val="2697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CMake 3.19</a:t>
            </a:r>
          </a:p>
          <a:p>
            <a:pPr marL="1143046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3.21 or higher required for CMakePresets.json v3</a:t>
            </a:r>
          </a:p>
          <a:p>
            <a:pPr marL="685846" lvl="1" indent="-457200">
              <a:lnSpc>
                <a:spcPct val="150000"/>
              </a:lnSpc>
              <a:buFont typeface="Arial" panose="020B0604020202020204" pitchFamily="34" charset="0"/>
              <a:buAutoNum type="arabicPeriod"/>
              <a:defRPr/>
            </a:pPr>
            <a:r>
              <a:rPr kumimoji="0" lang="en-US" sz="2400" strike="noStrike" kern="1200" cap="none" spc="0" normalizeH="0" noProof="0" dirty="0">
                <a:ln>
                  <a:noFill/>
                </a:ln>
                <a:solidFill>
                  <a:schemeClr val="bg1">
                    <a:lumMod val="10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Allows users to specify common</a:t>
            </a:r>
            <a:r>
              <a:rPr kumimoji="0" lang="en-US" sz="2400" strike="noStrike" kern="1200" cap="none" spc="0" normalizeH="0" noProof="0" dirty="0">
                <a:ln>
                  <a:noFill/>
                </a:ln>
                <a:solidFill>
                  <a:srgbClr val="2697F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1" strike="noStrike" kern="1200" cap="none" spc="0" normalizeH="0" noProof="0" dirty="0">
                <a:ln>
                  <a:noFill/>
                </a:ln>
                <a:solidFill>
                  <a:srgbClr val="2697F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configure, build, and test options</a:t>
            </a:r>
            <a:r>
              <a:rPr kumimoji="0" lang="en-US" sz="2400" b="1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strike="noStrike" kern="1200" cap="none" spc="0" normalizeH="0" noProof="0" dirty="0">
                <a:ln>
                  <a:noFill/>
                </a:ln>
                <a:solidFill>
                  <a:schemeClr val="bg1">
                    <a:lumMod val="10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and </a:t>
            </a:r>
            <a:r>
              <a:rPr kumimoji="0" lang="en-US" sz="2400" b="1" strike="noStrike" kern="1200" cap="none" spc="0" normalizeH="0" noProof="0" dirty="0">
                <a:ln>
                  <a:noFill/>
                </a:ln>
                <a:solidFill>
                  <a:srgbClr val="2697F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share</a:t>
            </a:r>
            <a:r>
              <a:rPr kumimoji="0" lang="en-US" sz="2400" strike="noStrike" kern="1200" cap="none" spc="0" normalizeH="0" noProof="0" dirty="0">
                <a:ln>
                  <a:noFill/>
                </a:ln>
                <a:solidFill>
                  <a:schemeClr val="bg1">
                    <a:lumMod val="10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them </a:t>
            </a:r>
            <a:r>
              <a:rPr kumimoji="0" lang="en-US" sz="240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with others</a:t>
            </a:r>
          </a:p>
          <a:p>
            <a:pPr marL="685846" lvl="1" indent="-457200">
              <a:lnSpc>
                <a:spcPct val="150000"/>
              </a:lnSpc>
              <a:buFont typeface="Arial" panose="020B0604020202020204" pitchFamily="34" charset="0"/>
              <a:buAutoNum type="arabicPeriod"/>
              <a:defRPr/>
            </a:pPr>
            <a:r>
              <a:rPr kumimoji="0" lang="en-US" sz="2400" strike="noStrike" kern="1200" cap="none" spc="0" normalizeH="0" noProof="0" dirty="0">
                <a:ln>
                  <a:noFill/>
                </a:ln>
                <a:solidFill>
                  <a:schemeClr val="bg1">
                    <a:lumMod val="10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Lives at the root of the project, </a:t>
            </a:r>
            <a:r>
              <a:rPr kumimoji="0" lang="en-US" sz="2400" b="1" strike="noStrike" kern="1200" cap="none" spc="0" normalizeH="0" noProof="0" dirty="0">
                <a:ln>
                  <a:noFill/>
                </a:ln>
                <a:solidFill>
                  <a:srgbClr val="2697F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intended to be checked in to source control</a:t>
            </a:r>
          </a:p>
          <a:p>
            <a:pPr marL="685846" lvl="1" indent="-457200">
              <a:lnSpc>
                <a:spcPct val="15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sz="2400" dirty="0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Configure and build with the </a:t>
            </a:r>
            <a:r>
              <a:rPr lang="en-US" sz="2400" b="1" dirty="0">
                <a:solidFill>
                  <a:srgbClr val="2697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 CMakePresets.json </a:t>
            </a:r>
            <a:r>
              <a:rPr lang="en-US" sz="2400" dirty="0">
                <a:solidFill>
                  <a:schemeClr val="bg1">
                    <a:lumMod val="10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file in Visual Studio, in VS Code, from the CLI, and in your CI pipeline</a:t>
            </a:r>
          </a:p>
          <a:p>
            <a:pPr marL="685846" lvl="1" indent="-457200">
              <a:lnSpc>
                <a:spcPct val="150000"/>
              </a:lnSpc>
              <a:buFont typeface="Arial" panose="020B0604020202020204" pitchFamily="34" charset="0"/>
              <a:buAutoNum type="arabicPeriod"/>
              <a:defRPr/>
            </a:pPr>
            <a:endParaRPr kumimoji="0" lang="en-US" sz="2400" strike="noStrike" kern="1200" cap="none" spc="0" normalizeH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F92AAB-952E-4BD9-91BE-E2E64F30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6494" y="5279954"/>
            <a:ext cx="10424160" cy="1305385"/>
          </a:xfrm>
          <a:custGeom>
            <a:avLst/>
            <a:gdLst>
              <a:gd name="connsiteX0" fmla="*/ 0 w 10424160"/>
              <a:gd name="connsiteY0" fmla="*/ 0 h 1305385"/>
              <a:gd name="connsiteX1" fmla="*/ 579120 w 10424160"/>
              <a:gd name="connsiteY1" fmla="*/ 0 h 1305385"/>
              <a:gd name="connsiteX2" fmla="*/ 845515 w 10424160"/>
              <a:gd name="connsiteY2" fmla="*/ 0 h 1305385"/>
              <a:gd name="connsiteX3" fmla="*/ 1633118 w 10424160"/>
              <a:gd name="connsiteY3" fmla="*/ 0 h 1305385"/>
              <a:gd name="connsiteX4" fmla="*/ 2316480 w 10424160"/>
              <a:gd name="connsiteY4" fmla="*/ 0 h 1305385"/>
              <a:gd name="connsiteX5" fmla="*/ 2791358 w 10424160"/>
              <a:gd name="connsiteY5" fmla="*/ 0 h 1305385"/>
              <a:gd name="connsiteX6" fmla="*/ 3474720 w 10424160"/>
              <a:gd name="connsiteY6" fmla="*/ 0 h 1305385"/>
              <a:gd name="connsiteX7" fmla="*/ 3949598 w 10424160"/>
              <a:gd name="connsiteY7" fmla="*/ 0 h 1305385"/>
              <a:gd name="connsiteX8" fmla="*/ 4424477 w 10424160"/>
              <a:gd name="connsiteY8" fmla="*/ 0 h 1305385"/>
              <a:gd name="connsiteX9" fmla="*/ 4795114 w 10424160"/>
              <a:gd name="connsiteY9" fmla="*/ 0 h 1305385"/>
              <a:gd name="connsiteX10" fmla="*/ 5374234 w 10424160"/>
              <a:gd name="connsiteY10" fmla="*/ 0 h 1305385"/>
              <a:gd name="connsiteX11" fmla="*/ 6057595 w 10424160"/>
              <a:gd name="connsiteY11" fmla="*/ 0 h 1305385"/>
              <a:gd name="connsiteX12" fmla="*/ 6636715 w 10424160"/>
              <a:gd name="connsiteY12" fmla="*/ 0 h 1305385"/>
              <a:gd name="connsiteX13" fmla="*/ 6903110 w 10424160"/>
              <a:gd name="connsiteY13" fmla="*/ 0 h 1305385"/>
              <a:gd name="connsiteX14" fmla="*/ 7586472 w 10424160"/>
              <a:gd name="connsiteY14" fmla="*/ 0 h 1305385"/>
              <a:gd name="connsiteX15" fmla="*/ 7957109 w 10424160"/>
              <a:gd name="connsiteY15" fmla="*/ 0 h 1305385"/>
              <a:gd name="connsiteX16" fmla="*/ 8327746 w 10424160"/>
              <a:gd name="connsiteY16" fmla="*/ 0 h 1305385"/>
              <a:gd name="connsiteX17" fmla="*/ 9011107 w 10424160"/>
              <a:gd name="connsiteY17" fmla="*/ 0 h 1305385"/>
              <a:gd name="connsiteX18" fmla="*/ 9590227 w 10424160"/>
              <a:gd name="connsiteY18" fmla="*/ 0 h 1305385"/>
              <a:gd name="connsiteX19" fmla="*/ 10424160 w 10424160"/>
              <a:gd name="connsiteY19" fmla="*/ 0 h 1305385"/>
              <a:gd name="connsiteX20" fmla="*/ 10424160 w 10424160"/>
              <a:gd name="connsiteY20" fmla="*/ 435128 h 1305385"/>
              <a:gd name="connsiteX21" fmla="*/ 10424160 w 10424160"/>
              <a:gd name="connsiteY21" fmla="*/ 883311 h 1305385"/>
              <a:gd name="connsiteX22" fmla="*/ 10424160 w 10424160"/>
              <a:gd name="connsiteY22" fmla="*/ 1305385 h 1305385"/>
              <a:gd name="connsiteX23" fmla="*/ 9949282 w 10424160"/>
              <a:gd name="connsiteY23" fmla="*/ 1305385 h 1305385"/>
              <a:gd name="connsiteX24" fmla="*/ 9474403 w 10424160"/>
              <a:gd name="connsiteY24" fmla="*/ 1305385 h 1305385"/>
              <a:gd name="connsiteX25" fmla="*/ 9103766 w 10424160"/>
              <a:gd name="connsiteY25" fmla="*/ 1305385 h 1305385"/>
              <a:gd name="connsiteX26" fmla="*/ 8628888 w 10424160"/>
              <a:gd name="connsiteY26" fmla="*/ 1305385 h 1305385"/>
              <a:gd name="connsiteX27" fmla="*/ 7841285 w 10424160"/>
              <a:gd name="connsiteY27" fmla="*/ 1305385 h 1305385"/>
              <a:gd name="connsiteX28" fmla="*/ 7470648 w 10424160"/>
              <a:gd name="connsiteY28" fmla="*/ 1305385 h 1305385"/>
              <a:gd name="connsiteX29" fmla="*/ 7204253 w 10424160"/>
              <a:gd name="connsiteY29" fmla="*/ 1305385 h 1305385"/>
              <a:gd name="connsiteX30" fmla="*/ 6833616 w 10424160"/>
              <a:gd name="connsiteY30" fmla="*/ 1305385 h 1305385"/>
              <a:gd name="connsiteX31" fmla="*/ 6254496 w 10424160"/>
              <a:gd name="connsiteY31" fmla="*/ 1305385 h 1305385"/>
              <a:gd name="connsiteX32" fmla="*/ 5571134 w 10424160"/>
              <a:gd name="connsiteY32" fmla="*/ 1305385 h 1305385"/>
              <a:gd name="connsiteX33" fmla="*/ 4783531 w 10424160"/>
              <a:gd name="connsiteY33" fmla="*/ 1305385 h 1305385"/>
              <a:gd name="connsiteX34" fmla="*/ 3995928 w 10424160"/>
              <a:gd name="connsiteY34" fmla="*/ 1305385 h 1305385"/>
              <a:gd name="connsiteX35" fmla="*/ 3729533 w 10424160"/>
              <a:gd name="connsiteY35" fmla="*/ 1305385 h 1305385"/>
              <a:gd name="connsiteX36" fmla="*/ 3046171 w 10424160"/>
              <a:gd name="connsiteY36" fmla="*/ 1305385 h 1305385"/>
              <a:gd name="connsiteX37" fmla="*/ 2467051 w 10424160"/>
              <a:gd name="connsiteY37" fmla="*/ 1305385 h 1305385"/>
              <a:gd name="connsiteX38" fmla="*/ 1992173 w 10424160"/>
              <a:gd name="connsiteY38" fmla="*/ 1305385 h 1305385"/>
              <a:gd name="connsiteX39" fmla="*/ 1413053 w 10424160"/>
              <a:gd name="connsiteY39" fmla="*/ 1305385 h 1305385"/>
              <a:gd name="connsiteX40" fmla="*/ 625450 w 10424160"/>
              <a:gd name="connsiteY40" fmla="*/ 1305385 h 1305385"/>
              <a:gd name="connsiteX41" fmla="*/ 0 w 10424160"/>
              <a:gd name="connsiteY41" fmla="*/ 1305385 h 1305385"/>
              <a:gd name="connsiteX42" fmla="*/ 0 w 10424160"/>
              <a:gd name="connsiteY42" fmla="*/ 844149 h 1305385"/>
              <a:gd name="connsiteX43" fmla="*/ 0 w 10424160"/>
              <a:gd name="connsiteY43" fmla="*/ 395967 h 1305385"/>
              <a:gd name="connsiteX44" fmla="*/ 0 w 10424160"/>
              <a:gd name="connsiteY44" fmla="*/ 0 h 130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424160" h="1305385" extrusionOk="0">
                <a:moveTo>
                  <a:pt x="0" y="0"/>
                </a:moveTo>
                <a:cubicBezTo>
                  <a:pt x="203672" y="-50511"/>
                  <a:pt x="295576" y="22781"/>
                  <a:pt x="579120" y="0"/>
                </a:cubicBezTo>
                <a:cubicBezTo>
                  <a:pt x="862664" y="-22781"/>
                  <a:pt x="728972" y="11654"/>
                  <a:pt x="845515" y="0"/>
                </a:cubicBezTo>
                <a:cubicBezTo>
                  <a:pt x="962059" y="-11654"/>
                  <a:pt x="1348913" y="7799"/>
                  <a:pt x="1633118" y="0"/>
                </a:cubicBezTo>
                <a:cubicBezTo>
                  <a:pt x="1917323" y="-7799"/>
                  <a:pt x="2133797" y="60012"/>
                  <a:pt x="2316480" y="0"/>
                </a:cubicBezTo>
                <a:cubicBezTo>
                  <a:pt x="2499163" y="-60012"/>
                  <a:pt x="2690146" y="33961"/>
                  <a:pt x="2791358" y="0"/>
                </a:cubicBezTo>
                <a:cubicBezTo>
                  <a:pt x="2892570" y="-33961"/>
                  <a:pt x="3224205" y="41547"/>
                  <a:pt x="3474720" y="0"/>
                </a:cubicBezTo>
                <a:cubicBezTo>
                  <a:pt x="3725235" y="-41547"/>
                  <a:pt x="3853632" y="17795"/>
                  <a:pt x="3949598" y="0"/>
                </a:cubicBezTo>
                <a:cubicBezTo>
                  <a:pt x="4045564" y="-17795"/>
                  <a:pt x="4272536" y="24087"/>
                  <a:pt x="4424477" y="0"/>
                </a:cubicBezTo>
                <a:cubicBezTo>
                  <a:pt x="4576418" y="-24087"/>
                  <a:pt x="4682725" y="25324"/>
                  <a:pt x="4795114" y="0"/>
                </a:cubicBezTo>
                <a:cubicBezTo>
                  <a:pt x="4907503" y="-25324"/>
                  <a:pt x="5172120" y="46662"/>
                  <a:pt x="5374234" y="0"/>
                </a:cubicBezTo>
                <a:cubicBezTo>
                  <a:pt x="5576348" y="-46662"/>
                  <a:pt x="5825010" y="61501"/>
                  <a:pt x="6057595" y="0"/>
                </a:cubicBezTo>
                <a:cubicBezTo>
                  <a:pt x="6290180" y="-61501"/>
                  <a:pt x="6425550" y="35757"/>
                  <a:pt x="6636715" y="0"/>
                </a:cubicBezTo>
                <a:cubicBezTo>
                  <a:pt x="6847880" y="-35757"/>
                  <a:pt x="6795690" y="14158"/>
                  <a:pt x="6903110" y="0"/>
                </a:cubicBezTo>
                <a:cubicBezTo>
                  <a:pt x="7010531" y="-14158"/>
                  <a:pt x="7259851" y="44485"/>
                  <a:pt x="7586472" y="0"/>
                </a:cubicBezTo>
                <a:cubicBezTo>
                  <a:pt x="7913093" y="-44485"/>
                  <a:pt x="7826330" y="41665"/>
                  <a:pt x="7957109" y="0"/>
                </a:cubicBezTo>
                <a:cubicBezTo>
                  <a:pt x="8087888" y="-41665"/>
                  <a:pt x="8212972" y="33258"/>
                  <a:pt x="8327746" y="0"/>
                </a:cubicBezTo>
                <a:cubicBezTo>
                  <a:pt x="8442520" y="-33258"/>
                  <a:pt x="8786896" y="65352"/>
                  <a:pt x="9011107" y="0"/>
                </a:cubicBezTo>
                <a:cubicBezTo>
                  <a:pt x="9235318" y="-65352"/>
                  <a:pt x="9340184" y="61502"/>
                  <a:pt x="9590227" y="0"/>
                </a:cubicBezTo>
                <a:cubicBezTo>
                  <a:pt x="9840270" y="-61502"/>
                  <a:pt x="10199179" y="18222"/>
                  <a:pt x="10424160" y="0"/>
                </a:cubicBezTo>
                <a:cubicBezTo>
                  <a:pt x="10453414" y="210863"/>
                  <a:pt x="10403073" y="343138"/>
                  <a:pt x="10424160" y="435128"/>
                </a:cubicBezTo>
                <a:cubicBezTo>
                  <a:pt x="10445247" y="527118"/>
                  <a:pt x="10406694" y="687014"/>
                  <a:pt x="10424160" y="883311"/>
                </a:cubicBezTo>
                <a:cubicBezTo>
                  <a:pt x="10441626" y="1079608"/>
                  <a:pt x="10387821" y="1124996"/>
                  <a:pt x="10424160" y="1305385"/>
                </a:cubicBezTo>
                <a:cubicBezTo>
                  <a:pt x="10235588" y="1323908"/>
                  <a:pt x="10095022" y="1276350"/>
                  <a:pt x="9949282" y="1305385"/>
                </a:cubicBezTo>
                <a:cubicBezTo>
                  <a:pt x="9803542" y="1334420"/>
                  <a:pt x="9571316" y="1248591"/>
                  <a:pt x="9474403" y="1305385"/>
                </a:cubicBezTo>
                <a:cubicBezTo>
                  <a:pt x="9377490" y="1362179"/>
                  <a:pt x="9199291" y="1276470"/>
                  <a:pt x="9103766" y="1305385"/>
                </a:cubicBezTo>
                <a:cubicBezTo>
                  <a:pt x="9008241" y="1334300"/>
                  <a:pt x="8827234" y="1250654"/>
                  <a:pt x="8628888" y="1305385"/>
                </a:cubicBezTo>
                <a:cubicBezTo>
                  <a:pt x="8430542" y="1360116"/>
                  <a:pt x="8015858" y="1302832"/>
                  <a:pt x="7841285" y="1305385"/>
                </a:cubicBezTo>
                <a:cubicBezTo>
                  <a:pt x="7666712" y="1307938"/>
                  <a:pt x="7641277" y="1289925"/>
                  <a:pt x="7470648" y="1305385"/>
                </a:cubicBezTo>
                <a:cubicBezTo>
                  <a:pt x="7300019" y="1320845"/>
                  <a:pt x="7291201" y="1276607"/>
                  <a:pt x="7204253" y="1305385"/>
                </a:cubicBezTo>
                <a:cubicBezTo>
                  <a:pt x="7117306" y="1334163"/>
                  <a:pt x="6921111" y="1298389"/>
                  <a:pt x="6833616" y="1305385"/>
                </a:cubicBezTo>
                <a:cubicBezTo>
                  <a:pt x="6746121" y="1312381"/>
                  <a:pt x="6426791" y="1264465"/>
                  <a:pt x="6254496" y="1305385"/>
                </a:cubicBezTo>
                <a:cubicBezTo>
                  <a:pt x="6082201" y="1346305"/>
                  <a:pt x="5714163" y="1247152"/>
                  <a:pt x="5571134" y="1305385"/>
                </a:cubicBezTo>
                <a:cubicBezTo>
                  <a:pt x="5428105" y="1363618"/>
                  <a:pt x="4985834" y="1270943"/>
                  <a:pt x="4783531" y="1305385"/>
                </a:cubicBezTo>
                <a:cubicBezTo>
                  <a:pt x="4581228" y="1339827"/>
                  <a:pt x="4365125" y="1279229"/>
                  <a:pt x="3995928" y="1305385"/>
                </a:cubicBezTo>
                <a:cubicBezTo>
                  <a:pt x="3626731" y="1331541"/>
                  <a:pt x="3850217" y="1302934"/>
                  <a:pt x="3729533" y="1305385"/>
                </a:cubicBezTo>
                <a:cubicBezTo>
                  <a:pt x="3608849" y="1307836"/>
                  <a:pt x="3238345" y="1295514"/>
                  <a:pt x="3046171" y="1305385"/>
                </a:cubicBezTo>
                <a:cubicBezTo>
                  <a:pt x="2853997" y="1315256"/>
                  <a:pt x="2637690" y="1297689"/>
                  <a:pt x="2467051" y="1305385"/>
                </a:cubicBezTo>
                <a:cubicBezTo>
                  <a:pt x="2296412" y="1313081"/>
                  <a:pt x="2152840" y="1281168"/>
                  <a:pt x="1992173" y="1305385"/>
                </a:cubicBezTo>
                <a:cubicBezTo>
                  <a:pt x="1831506" y="1329602"/>
                  <a:pt x="1549679" y="1236769"/>
                  <a:pt x="1413053" y="1305385"/>
                </a:cubicBezTo>
                <a:cubicBezTo>
                  <a:pt x="1276427" y="1374001"/>
                  <a:pt x="931587" y="1302322"/>
                  <a:pt x="625450" y="1305385"/>
                </a:cubicBezTo>
                <a:cubicBezTo>
                  <a:pt x="319313" y="1308448"/>
                  <a:pt x="237709" y="1294118"/>
                  <a:pt x="0" y="1305385"/>
                </a:cubicBezTo>
                <a:cubicBezTo>
                  <a:pt x="-29420" y="1089238"/>
                  <a:pt x="54577" y="944462"/>
                  <a:pt x="0" y="844149"/>
                </a:cubicBezTo>
                <a:cubicBezTo>
                  <a:pt x="-54577" y="743836"/>
                  <a:pt x="12963" y="597149"/>
                  <a:pt x="0" y="395967"/>
                </a:cubicBezTo>
                <a:cubicBezTo>
                  <a:pt x="-12963" y="194785"/>
                  <a:pt x="18723" y="11372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3487144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7ADC-FCEE-5848-A431-53AF7978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Example </a:t>
            </a:r>
            <a:r>
              <a:rPr lang="en-US" dirty="0" err="1">
                <a:solidFill>
                  <a:schemeClr val="bg1"/>
                </a:solidFill>
              </a:rPr>
              <a:t>configurePreset</a:t>
            </a:r>
            <a:r>
              <a:rPr lang="en-US" dirty="0">
                <a:solidFill>
                  <a:schemeClr val="bg1"/>
                </a:solidFill>
              </a:rPr>
              <a:t> (1/3)</a:t>
            </a:r>
          </a:p>
        </p:txBody>
      </p:sp>
      <p:sp>
        <p:nvSpPr>
          <p:cNvPr id="3" name="Content Placeholder 2" descr="Code snippet of a sample configure preset for macos">
            <a:extLst>
              <a:ext uri="{FF2B5EF4-FFF2-40B4-BE49-F238E27FC236}">
                <a16:creationId xmlns:a16="http://schemas.microsoft.com/office/drawing/2014/main" id="{EA3EDCC8-1F3A-7448-8931-5E7A5CA7FC5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lumMod val="95000"/>
              <a:lumOff val="5000"/>
            </a:schemeClr>
          </a:solidFill>
          <a:ln w="6350">
            <a:noFill/>
          </a:ln>
        </p:spPr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"name"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: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b="0" i="0" dirty="0" err="1">
                <a:solidFill>
                  <a:srgbClr val="A31515"/>
                </a:solidFill>
                <a:latin typeface="Consolas" panose="020B0609020204030204" pitchFamily="49" charset="0"/>
              </a:rPr>
              <a:t>macos</a:t>
            </a:r>
            <a:r>
              <a:rPr lang="en-US" b="0" i="0" dirty="0">
                <a:solidFill>
                  <a:srgbClr val="A31515"/>
                </a:solidFill>
                <a:latin typeface="Consolas" panose="020B0609020204030204" pitchFamily="49" charset="0"/>
              </a:rPr>
              <a:t>-base"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"description"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: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A31515"/>
                </a:solidFill>
                <a:latin typeface="Consolas" panose="020B0609020204030204" pitchFamily="49" charset="0"/>
              </a:rPr>
              <a:t>"Sets compilers, build type"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        "inherits"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: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[ </a:t>
            </a:r>
            <a:r>
              <a:rPr lang="en-US" b="0" i="0" dirty="0">
                <a:solidFill>
                  <a:srgbClr val="A31515"/>
                </a:solidFill>
                <a:latin typeface="Consolas" panose="020B0609020204030204" pitchFamily="49" charset="0"/>
              </a:rPr>
              <a:t>"base" 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],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"</a:t>
            </a:r>
            <a:r>
              <a:rPr lang="en-US" b="0" i="0" dirty="0" err="1">
                <a:solidFill>
                  <a:srgbClr val="0451A5"/>
                </a:solidFill>
                <a:latin typeface="Consolas" panose="020B0609020204030204" pitchFamily="49" charset="0"/>
              </a:rPr>
              <a:t>cacheVariables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:</a:t>
            </a: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          "CMAKE_BUILD_TYPE"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: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A31515"/>
                </a:solidFill>
                <a:latin typeface="Consolas" panose="020B0609020204030204" pitchFamily="49" charset="0"/>
              </a:rPr>
              <a:t>"Debug"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"CMAKE_CXX_COMPILER"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: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A31515"/>
                </a:solidFill>
                <a:latin typeface="Consolas" panose="020B0609020204030204" pitchFamily="49" charset="0"/>
              </a:rPr>
              <a:t>"clang++"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    },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        "vendor": 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            "microsoft.com/</a:t>
            </a:r>
            <a:r>
              <a:rPr lang="en-US" b="0" i="0" dirty="0" err="1">
                <a:solidFill>
                  <a:srgbClr val="0451A5"/>
                </a:solidFill>
                <a:latin typeface="Consolas" panose="020B0609020204030204" pitchFamily="49" charset="0"/>
              </a:rPr>
              <a:t>VisualStudioSettings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/CMake/1.0"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:</a:t>
            </a: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"</a:t>
            </a:r>
            <a:r>
              <a:rPr lang="en-US" b="0" i="0" dirty="0" err="1">
                <a:solidFill>
                  <a:srgbClr val="0451A5"/>
                </a:solidFill>
                <a:latin typeface="Consolas" panose="020B0609020204030204" pitchFamily="49" charset="0"/>
              </a:rPr>
              <a:t>hostOS</a:t>
            </a:r>
            <a:r>
              <a:rPr lang="en-US" b="0" i="0" dirty="0">
                <a:solidFill>
                  <a:srgbClr val="0451A5"/>
                </a:solidFill>
                <a:latin typeface="Consolas" panose="020B0609020204030204" pitchFamily="49" charset="0"/>
              </a:rPr>
              <a:t>": 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[</a:t>
            </a:r>
            <a:r>
              <a:rPr lang="en-US" b="0" i="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A31515"/>
                </a:solidFill>
                <a:latin typeface="Consolas" panose="020B0609020204030204" pitchFamily="49" charset="0"/>
              </a:rPr>
              <a:t>"macOS" </a:t>
            </a: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]</a:t>
            </a:r>
          </a:p>
          <a:p>
            <a:pPr marL="0" indent="0">
              <a:buNone/>
            </a:pP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            }</a:t>
            </a:r>
          </a:p>
          <a:p>
            <a:pPr marL="0" indent="0">
              <a:buNone/>
            </a:pP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        }</a:t>
            </a:r>
          </a:p>
          <a:p>
            <a:pPr marL="0" indent="0">
              <a:buNone/>
            </a:pPr>
            <a:r>
              <a:rPr lang="en-US" b="0" i="0" dirty="0">
                <a:solidFill>
                  <a:schemeClr val="bg1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0100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E789F68E8DFB4AAE8EDEE83D6FD66D" ma:contentTypeVersion="13" ma:contentTypeDescription="Create a new document." ma:contentTypeScope="" ma:versionID="0d51d91e59680454219b22fc1fdc3214">
  <xsd:schema xmlns:xsd="http://www.w3.org/2001/XMLSchema" xmlns:xs="http://www.w3.org/2001/XMLSchema" xmlns:p="http://schemas.microsoft.com/office/2006/metadata/properties" xmlns:ns3="11f74433-65ea-489d-9923-158e4450904f" xmlns:ns4="733b9e8c-751d-4de3-998f-fb70ae787c81" targetNamespace="http://schemas.microsoft.com/office/2006/metadata/properties" ma:root="true" ma:fieldsID="d8bf250cbf5857cfe8110c0a764dbec2" ns3:_="" ns4:_="">
    <xsd:import namespace="11f74433-65ea-489d-9923-158e4450904f"/>
    <xsd:import namespace="733b9e8c-751d-4de3-998f-fb70ae787c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74433-65ea-489d-9923-158e445090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b9e8c-751d-4de3-998f-fb70ae787c8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11f74433-65ea-489d-9923-158e4450904f" xsi:nil="true"/>
  </documentManagement>
</p:properties>
</file>

<file path=customXml/itemProps1.xml><?xml version="1.0" encoding="utf-8"?>
<ds:datastoreItem xmlns:ds="http://schemas.openxmlformats.org/officeDocument/2006/customXml" ds:itemID="{2005E8EA-FF64-4B22-A537-040E46DD63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f74433-65ea-489d-9923-158e4450904f"/>
    <ds:schemaRef ds:uri="733b9e8c-751d-4de3-998f-fb70ae787c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A3F94F-A0E9-47ED-8A7E-B3054745B7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3CAAA2-64A7-4060-95FB-4079E319FA9D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11f74433-65ea-489d-9923-158e4450904f"/>
    <ds:schemaRef ds:uri="http://purl.org/dc/dcmitype/"/>
    <ds:schemaRef ds:uri="http://www.w3.org/XML/1998/namespace"/>
    <ds:schemaRef ds:uri="733b9e8c-751d-4de3-998f-fb70ae787c81"/>
    <ds:schemaRef ds:uri="http://schemas.microsoft.com/office/2006/metadata/properties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24094</TotalTime>
  <Words>2041</Words>
  <Application>Microsoft Office PowerPoint</Application>
  <PresentationFormat>Widescreen</PresentationFormat>
  <Paragraphs>295</Paragraphs>
  <Slides>46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60" baseType="lpstr">
      <vt:lpstr>-apple-system</vt:lpstr>
      <vt:lpstr>Arial</vt:lpstr>
      <vt:lpstr>Calibri</vt:lpstr>
      <vt:lpstr>Calibri Light</vt:lpstr>
      <vt:lpstr>Cavolini</vt:lpstr>
      <vt:lpstr>Consolas</vt:lpstr>
      <vt:lpstr>Segoe UI</vt:lpstr>
      <vt:lpstr>Segoe UI Black</vt:lpstr>
      <vt:lpstr>Segoe UI Light</vt:lpstr>
      <vt:lpstr>Segoe UI Semibold</vt:lpstr>
      <vt:lpstr>Symbol</vt:lpstr>
      <vt:lpstr>Wingdings</vt:lpstr>
      <vt:lpstr>Office Theme</vt:lpstr>
      <vt:lpstr>2_Office Theme</vt:lpstr>
      <vt:lpstr>PowerPoint Presentation</vt:lpstr>
      <vt:lpstr>Level up your debugging workflow</vt:lpstr>
      <vt:lpstr>PowerPoint Presentation</vt:lpstr>
      <vt:lpstr>PowerPoint Presentation</vt:lpstr>
      <vt:lpstr>Local debugging: the problems</vt:lpstr>
      <vt:lpstr>Local debugging: the problems solutions</vt:lpstr>
      <vt:lpstr>Recommendation #1: Use CMake Presets to easily debug the same project on different platforms and in different editors/IDEs</vt:lpstr>
      <vt:lpstr>What is CMakePresets.json?</vt:lpstr>
      <vt:lpstr>Example configurePreset (1/3)</vt:lpstr>
      <vt:lpstr>Example configurePreset (2/3)</vt:lpstr>
      <vt:lpstr>Example configurePreset (3/3)</vt:lpstr>
      <vt:lpstr>Example base configurePreset</vt:lpstr>
      <vt:lpstr>Example buildPreset</vt:lpstr>
      <vt:lpstr>Demo #1: Use CMake Presets to build and debug a Fibonacci program in Visual Studio, VS Code, and from the command line across Windows, Linux, and Mac</vt:lpstr>
      <vt:lpstr>Demo #1 key takeaways</vt:lpstr>
      <vt:lpstr>vcpkg artifacts for embedded developers</vt:lpstr>
      <vt:lpstr>Recommendation #2: Use Disassembly View to understand how data is represented in memory</vt:lpstr>
      <vt:lpstr>Disassembly View in VS Code: #1 upvoted GitHub issue!</vt:lpstr>
      <vt:lpstr>How a C++ program is made</vt:lpstr>
      <vt:lpstr>How a C++ program is made</vt:lpstr>
      <vt:lpstr>How a C++ program is made</vt:lpstr>
      <vt:lpstr>Why is Disassembly View helpful?</vt:lpstr>
      <vt:lpstr>Demo #2: Debug a Blink program on a Raspberry Pi using CMake Presets and Disassembly View in VS Code</vt:lpstr>
      <vt:lpstr>Demo #2 key takeaways</vt:lpstr>
      <vt:lpstr>Recommendation #3: Automatically catch bugs in your program before shipping to production by setting up a CI/CD pipeline</vt:lpstr>
      <vt:lpstr>Continuous Integration (CI)</vt:lpstr>
      <vt:lpstr>Continuous Integration (CI)</vt:lpstr>
      <vt:lpstr> GitHub Actions for Continuous Integration (CI)</vt:lpstr>
      <vt:lpstr> GitHub Actions for Continuous Integration (CI)</vt:lpstr>
      <vt:lpstr> GitHub Actions for Continuous Integration (CI)</vt:lpstr>
      <vt:lpstr> GitHub Actions for Continuous Integration (CI)</vt:lpstr>
      <vt:lpstr> GitHub Actions for Continuous Integration (CI)</vt:lpstr>
      <vt:lpstr> GitHub Actions for Continuous Integration (CI)</vt:lpstr>
      <vt:lpstr>PowerPoint Presentation</vt:lpstr>
      <vt:lpstr>Recommendation #4: Use GitHub Codespaces to create consistent, fast, and clean development environments accessible from your browser</vt:lpstr>
      <vt:lpstr> GitHub Codespaces</vt:lpstr>
      <vt:lpstr>PowerPoint Presentation</vt:lpstr>
      <vt:lpstr>Demo #3: Use GitHub Actions and GitHub Codespaces to debug, build, and test our Blink program in the cloud</vt:lpstr>
      <vt:lpstr>Demo #3 key takeaways</vt:lpstr>
      <vt:lpstr>Demo #3 key takeaways</vt:lpstr>
      <vt:lpstr>Demo #3 key takeaways</vt:lpstr>
      <vt:lpstr>Demo #3 key takeaways</vt:lpstr>
      <vt:lpstr>Local debugging: the problems solutions</vt:lpstr>
      <vt:lpstr>Level up your debugging workflow</vt:lpstr>
      <vt:lpstr>Helpful resources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Reid</dc:creator>
  <cp:lastModifiedBy>Julia Reid</cp:lastModifiedBy>
  <cp:revision>4</cp:revision>
  <dcterms:created xsi:type="dcterms:W3CDTF">2021-10-13T21:17:03Z</dcterms:created>
  <dcterms:modified xsi:type="dcterms:W3CDTF">2022-04-09T14:58:44Z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0x0101007DE789F68E8DFB4AAE8EDEE83D6FD66D</vt:lpwstr>
  </property>
</Properties>
</file>