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77" r:id="rId3"/>
    <p:sldId id="282" r:id="rId4"/>
    <p:sldId id="268" r:id="rId5"/>
    <p:sldId id="267" r:id="rId6"/>
    <p:sldId id="275" r:id="rId7"/>
    <p:sldId id="276" r:id="rId8"/>
    <p:sldId id="269" r:id="rId9"/>
    <p:sldId id="271" r:id="rId10"/>
    <p:sldId id="283" r:id="rId11"/>
    <p:sldId id="273" r:id="rId12"/>
    <p:sldId id="274" r:id="rId13"/>
    <p:sldId id="281" r:id="rId14"/>
    <p:sldId id="257" r:id="rId15"/>
    <p:sldId id="258" r:id="rId16"/>
    <p:sldId id="278" r:id="rId17"/>
    <p:sldId id="279" r:id="rId18"/>
    <p:sldId id="280" r:id="rId19"/>
    <p:sldId id="28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xmlns:mc="http://schemas.openxmlformats.org/markup-compatibility/2006" xmlns:a14="http://schemas.microsoft.com/office/drawing/2010/main" val="FFFF66" mc:Ignorable=""/>
    <a:srgbClr xmlns:mc="http://schemas.openxmlformats.org/markup-compatibility/2006" xmlns:a14="http://schemas.microsoft.com/office/drawing/2010/main" val="F3F18F"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34" autoAdjust="0"/>
    <p:restoredTop sz="76096" autoAdjust="0"/>
  </p:normalViewPr>
  <p:slideViewPr>
    <p:cSldViewPr>
      <p:cViewPr varScale="1">
        <p:scale>
          <a:sx n="70" d="100"/>
          <a:sy n="70" d="100"/>
        </p:scale>
        <p:origin x="-138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513102-F688-429B-90D4-DEC288447470}" type="datetimeFigureOut">
              <a:rPr lang="en-IE" smtClean="0"/>
              <a:t>15/04/2010</a:t>
            </a:fld>
            <a:endParaRPr lang="en-IE"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6C7BCB-6778-4CB7-9A9D-4C6720236DD1}" type="slidenum">
              <a:rPr lang="en-IE" smtClean="0"/>
              <a:t>‹#›</a:t>
            </a:fld>
            <a:endParaRPr lang="en-IE" dirty="0"/>
          </a:p>
        </p:txBody>
      </p:sp>
    </p:spTree>
    <p:extLst>
      <p:ext uri="{BB962C8B-B14F-4D97-AF65-F5344CB8AC3E}">
        <p14:creationId xmlns:p14="http://schemas.microsoft.com/office/powerpoint/2010/main" val="1663381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“In the database world there are many buzzwords that most software engineers only hear about but never get experience with. This talk aims to clarify what lies behind some of these buzzwords and describe key differences from the more common transactional database. The talk will also provide enough insight for engineers to decide if any of these technologies are useful in their current or future projects.”</a:t>
            </a:r>
          </a:p>
          <a:p>
            <a:endParaRPr lang="en-IE" dirty="0" smtClean="0"/>
          </a:p>
          <a:p>
            <a:r>
              <a:rPr lang="en-IE" dirty="0" smtClean="0"/>
              <a:t>Sven Rosvall</a:t>
            </a:r>
            <a:r>
              <a:rPr lang="en-IE" baseline="0" dirty="0" smtClean="0"/>
              <a:t> – Working for Microsoft as a </a:t>
            </a:r>
            <a:r>
              <a:rPr lang="en-IE" baseline="0" dirty="0" err="1" smtClean="0"/>
              <a:t>sw</a:t>
            </a:r>
            <a:r>
              <a:rPr lang="en-IE" baseline="0" dirty="0" smtClean="0"/>
              <a:t> developer. </a:t>
            </a:r>
          </a:p>
          <a:p>
            <a:r>
              <a:rPr lang="en-IE" baseline="0" dirty="0" smtClean="0"/>
              <a:t>Have worked on some DW projects recently and thought this is interesting.</a:t>
            </a:r>
          </a:p>
          <a:p>
            <a:endParaRPr lang="en-IE" dirty="0" smtClean="0"/>
          </a:p>
          <a:p>
            <a:pPr eaLnBrk="1" hangingPunct="1"/>
            <a:r>
              <a:rPr lang="en-US" dirty="0" smtClean="0">
                <a:latin typeface="Arial" pitchFamily="34" charset="0"/>
                <a:cs typeface="Arial" pitchFamily="34" charset="0"/>
              </a:rPr>
              <a:t>Take away:</a:t>
            </a:r>
          </a:p>
          <a:p>
            <a:pPr eaLnBrk="1" hangingPunct="1"/>
            <a:r>
              <a:rPr lang="en-US" dirty="0" smtClean="0">
                <a:latin typeface="Arial" pitchFamily="34" charset="0"/>
                <a:cs typeface="Arial" pitchFamily="34" charset="0"/>
              </a:rPr>
              <a:t>Get an idea of what these buzzwords</a:t>
            </a:r>
            <a:r>
              <a:rPr lang="en-US" baseline="0" dirty="0" smtClean="0">
                <a:latin typeface="Arial" pitchFamily="34" charset="0"/>
                <a:cs typeface="Arial" pitchFamily="34" charset="0"/>
              </a:rPr>
              <a:t> are</a:t>
            </a:r>
            <a:r>
              <a:rPr lang="en-US" dirty="0" smtClean="0">
                <a:latin typeface="Arial" pitchFamily="34" charset="0"/>
                <a:cs typeface="Arial" pitchFamily="34" charset="0"/>
              </a:rPr>
              <a:t>.</a:t>
            </a:r>
          </a:p>
          <a:p>
            <a:pPr eaLnBrk="1" hangingPunct="1"/>
            <a:r>
              <a:rPr lang="en-US" dirty="0" smtClean="0">
                <a:latin typeface="Arial" pitchFamily="34" charset="0"/>
                <a:cs typeface="Arial" pitchFamily="34" charset="0"/>
              </a:rPr>
              <a:t>Some help on your next project to decide if DW is something to look into</a:t>
            </a:r>
            <a:r>
              <a:rPr lang="en-US" dirty="0" smtClean="0">
                <a:latin typeface="Arial" pitchFamily="34" charset="0"/>
                <a:cs typeface="Arial" pitchFamily="34" charset="0"/>
              </a:rPr>
              <a:t>.</a:t>
            </a:r>
          </a:p>
          <a:p>
            <a:pPr eaLnBrk="1" hangingPunct="1"/>
            <a:endParaRPr lang="en-US" dirty="0" smtClean="0">
              <a:latin typeface="Arial" pitchFamily="34" charset="0"/>
              <a:cs typeface="Arial" pitchFamily="34" charset="0"/>
            </a:endParaRPr>
          </a:p>
          <a:p>
            <a:pPr eaLnBrk="1" hangingPunct="1"/>
            <a:r>
              <a:rPr lang="en-US" dirty="0" smtClean="0">
                <a:latin typeface="Arial" pitchFamily="34" charset="0"/>
                <a:cs typeface="Arial" pitchFamily="34" charset="0"/>
              </a:rPr>
              <a:t>Check how many are familiar/not familiar with:</a:t>
            </a:r>
          </a:p>
          <a:p>
            <a:pPr marL="171450" indent="-171450" eaLnBrk="1" hangingPunct="1">
              <a:buFont typeface="Arial" charset="0"/>
              <a:buChar char="•"/>
            </a:pPr>
            <a:r>
              <a:rPr lang="en-US" dirty="0" smtClean="0">
                <a:latin typeface="Arial" pitchFamily="34" charset="0"/>
                <a:cs typeface="Arial" pitchFamily="34" charset="0"/>
              </a:rPr>
              <a:t>RDBMS</a:t>
            </a:r>
          </a:p>
          <a:p>
            <a:pPr marL="171450" indent="-171450" eaLnBrk="1" hangingPunct="1">
              <a:buFont typeface="Arial" charset="0"/>
              <a:buChar char="•"/>
            </a:pPr>
            <a:r>
              <a:rPr lang="en-US" dirty="0" smtClean="0">
                <a:latin typeface="Arial" pitchFamily="34" charset="0"/>
                <a:cs typeface="Arial" pitchFamily="34" charset="0"/>
              </a:rPr>
              <a:t>Working with databases</a:t>
            </a:r>
          </a:p>
          <a:p>
            <a:pPr marL="171450" indent="-171450" eaLnBrk="1" hangingPunct="1">
              <a:buFont typeface="Arial" charset="0"/>
              <a:buChar char="•"/>
            </a:pPr>
            <a:r>
              <a:rPr lang="en-US" dirty="0" smtClean="0">
                <a:latin typeface="Arial" pitchFamily="34" charset="0"/>
                <a:cs typeface="Arial" pitchFamily="34" charset="0"/>
              </a:rPr>
              <a:t>Joins</a:t>
            </a:r>
          </a:p>
          <a:p>
            <a:pPr marL="171450" indent="-171450" eaLnBrk="1" hangingPunct="1">
              <a:buFont typeface="Arial" charset="0"/>
              <a:buChar char="•"/>
            </a:pPr>
            <a:r>
              <a:rPr lang="en-US" dirty="0" smtClean="0">
                <a:latin typeface="Arial" pitchFamily="34" charset="0"/>
                <a:cs typeface="Arial" pitchFamily="34" charset="0"/>
              </a:rPr>
              <a:t>Constrains</a:t>
            </a:r>
            <a:r>
              <a:rPr lang="en-US" baseline="0" dirty="0" smtClean="0">
                <a:latin typeface="Arial" pitchFamily="34" charset="0"/>
                <a:cs typeface="Arial" pitchFamily="34" charset="0"/>
              </a:rPr>
              <a:t> / Triggers / Stored procedures</a:t>
            </a:r>
            <a:endParaRPr lang="en-US" dirty="0" smtClean="0">
              <a:latin typeface="Arial" pitchFamily="34" charset="0"/>
              <a:cs typeface="Arial" pitchFamily="34" charset="0"/>
            </a:endParaRPr>
          </a:p>
          <a:p>
            <a:pPr marL="171450" indent="-171450" eaLnBrk="1" hangingPunct="1">
              <a:buFont typeface="Arial" charset="0"/>
              <a:buChar char="•"/>
            </a:pPr>
            <a:endParaRPr lang="en-US" dirty="0" smtClean="0">
              <a:latin typeface="Arial" pitchFamily="34" charset="0"/>
              <a:cs typeface="Arial" pitchFamily="34" charset="0"/>
            </a:endParaRPr>
          </a:p>
          <a:p>
            <a:endParaRPr lang="en-IE" dirty="0"/>
          </a:p>
        </p:txBody>
      </p:sp>
      <p:sp>
        <p:nvSpPr>
          <p:cNvPr id="4" name="Slide Number Placeholder 3"/>
          <p:cNvSpPr>
            <a:spLocks noGrp="1"/>
          </p:cNvSpPr>
          <p:nvPr>
            <p:ph type="sldNum" sz="quarter" idx="10"/>
          </p:nvPr>
        </p:nvSpPr>
        <p:spPr/>
        <p:txBody>
          <a:bodyPr/>
          <a:lstStyle/>
          <a:p>
            <a:fld id="{5B6C7BCB-6778-4CB7-9A9D-4C6720236DD1}" type="slidenum">
              <a:rPr lang="en-IE" smtClean="0"/>
              <a:t>1</a:t>
            </a:fld>
            <a:endParaRPr lang="en-IE" dirty="0"/>
          </a:p>
        </p:txBody>
      </p:sp>
    </p:spTree>
    <p:extLst>
      <p:ext uri="{BB962C8B-B14F-4D97-AF65-F5344CB8AC3E}">
        <p14:creationId xmlns:p14="http://schemas.microsoft.com/office/powerpoint/2010/main" val="14477800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Track sales,</a:t>
            </a:r>
            <a:r>
              <a:rPr lang="en-IE" baseline="0" dirty="0" smtClean="0"/>
              <a:t> events, …</a:t>
            </a:r>
          </a:p>
          <a:p>
            <a:endParaRPr lang="en-IE" baseline="0" dirty="0" smtClean="0"/>
          </a:p>
          <a:p>
            <a:r>
              <a:rPr lang="en-IE" baseline="0" dirty="0" smtClean="0"/>
              <a:t>Granularity: individual items, or rolled up by the dimensions.</a:t>
            </a:r>
          </a:p>
          <a:p>
            <a:endParaRPr lang="en-IE" baseline="0" dirty="0" smtClean="0"/>
          </a:p>
          <a:p>
            <a:r>
              <a:rPr lang="en-IE" baseline="0" dirty="0" smtClean="0"/>
              <a:t>Use one fact table for each group of queries.</a:t>
            </a:r>
            <a:endParaRPr lang="en-IE" dirty="0"/>
          </a:p>
        </p:txBody>
      </p:sp>
      <p:sp>
        <p:nvSpPr>
          <p:cNvPr id="4" name="Slide Number Placeholder 3"/>
          <p:cNvSpPr>
            <a:spLocks noGrp="1"/>
          </p:cNvSpPr>
          <p:nvPr>
            <p:ph type="sldNum" sz="quarter" idx="10"/>
          </p:nvPr>
        </p:nvSpPr>
        <p:spPr/>
        <p:txBody>
          <a:bodyPr/>
          <a:lstStyle/>
          <a:p>
            <a:fld id="{5B6C7BCB-6778-4CB7-9A9D-4C6720236DD1}" type="slidenum">
              <a:rPr lang="en-IE" smtClean="0"/>
              <a:t>10</a:t>
            </a:fld>
            <a:endParaRPr lang="en-IE" dirty="0"/>
          </a:p>
        </p:txBody>
      </p:sp>
    </p:spTree>
    <p:extLst>
      <p:ext uri="{BB962C8B-B14F-4D97-AF65-F5344CB8AC3E}">
        <p14:creationId xmlns:p14="http://schemas.microsoft.com/office/powerpoint/2010/main" val="40418151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txBody>
          <a:bodyPr/>
          <a:lstStyle/>
          <a:p>
            <a:endParaRPr lang="en-IE" dirty="0" smtClean="0">
              <a:latin typeface="Arial" pitchFamily="34" charset="0"/>
              <a:cs typeface="Arial" pitchFamily="34" charset="0"/>
            </a:endParaRPr>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F816F53-A158-48BA-A0C2-01DB2255C748}" type="slidenum">
              <a:rPr lang="en-GB" smtClean="0"/>
              <a:pPr eaLnBrk="1" hangingPunct="1"/>
              <a:t>11</a:t>
            </a:fld>
            <a:endParaRPr lang="en-GB"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txBody>
          <a:bodyPr/>
          <a:lstStyle/>
          <a:p>
            <a:endParaRPr lang="en-IE" dirty="0" smtClean="0">
              <a:latin typeface="Arial" pitchFamily="34" charset="0"/>
              <a:cs typeface="Arial" pitchFamily="34" charset="0"/>
            </a:endParaRP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8C40A19-DDD9-456E-9AB4-F90233F8AEA6}" type="slidenum">
              <a:rPr lang="en-GB" smtClean="0"/>
              <a:pPr eaLnBrk="1" hangingPunct="1"/>
              <a:t>12</a:t>
            </a:fld>
            <a:endParaRPr lang="en-GB"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TODO: add ship date</a:t>
            </a:r>
          </a:p>
          <a:p>
            <a:endParaRPr lang="en-IE" dirty="0" smtClean="0"/>
          </a:p>
          <a:p>
            <a:r>
              <a:rPr lang="en-IE" dirty="0" smtClean="0"/>
              <a:t>Note that </a:t>
            </a:r>
            <a:r>
              <a:rPr lang="en-IE" dirty="0" err="1" smtClean="0"/>
              <a:t>DimProduct</a:t>
            </a:r>
            <a:r>
              <a:rPr lang="en-IE" baseline="0" dirty="0" smtClean="0"/>
              <a:t> does not contain a </a:t>
            </a:r>
            <a:r>
              <a:rPr lang="en-IE" baseline="0" dirty="0" err="1" smtClean="0"/>
              <a:t>ProducerId</a:t>
            </a:r>
            <a:endParaRPr lang="en-IE" baseline="0" dirty="0" smtClean="0"/>
          </a:p>
          <a:p>
            <a:endParaRPr lang="en-IE" baseline="0" dirty="0" smtClean="0"/>
          </a:p>
          <a:p>
            <a:r>
              <a:rPr lang="en-IE" baseline="0" dirty="0" smtClean="0"/>
              <a:t>Chosen granularity is each order item. No aggregation.</a:t>
            </a:r>
            <a:endParaRPr lang="en-IE" dirty="0"/>
          </a:p>
        </p:txBody>
      </p:sp>
      <p:sp>
        <p:nvSpPr>
          <p:cNvPr id="4" name="Slide Number Placeholder 3"/>
          <p:cNvSpPr>
            <a:spLocks noGrp="1"/>
          </p:cNvSpPr>
          <p:nvPr>
            <p:ph type="sldNum" sz="quarter" idx="10"/>
          </p:nvPr>
        </p:nvSpPr>
        <p:spPr/>
        <p:txBody>
          <a:bodyPr/>
          <a:lstStyle/>
          <a:p>
            <a:fld id="{5B6C7BCB-6778-4CB7-9A9D-4C6720236DD1}" type="slidenum">
              <a:rPr lang="en-IE" smtClean="0"/>
              <a:t>15</a:t>
            </a:fld>
            <a:endParaRPr lang="en-IE" dirty="0"/>
          </a:p>
        </p:txBody>
      </p:sp>
    </p:spTree>
    <p:extLst>
      <p:ext uri="{BB962C8B-B14F-4D97-AF65-F5344CB8AC3E}">
        <p14:creationId xmlns:p14="http://schemas.microsoft.com/office/powerpoint/2010/main" val="7107753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Note the aggregated</a:t>
            </a:r>
            <a:r>
              <a:rPr lang="en-IE" baseline="0" dirty="0" smtClean="0"/>
              <a:t> values on the sides and bottom.</a:t>
            </a:r>
          </a:p>
          <a:p>
            <a:endParaRPr lang="en-IE" baseline="0" dirty="0" smtClean="0"/>
          </a:p>
          <a:p>
            <a:r>
              <a:rPr lang="en-IE" baseline="0" dirty="0" smtClean="0"/>
              <a:t>Yellow – total sales by location and customer. For all products</a:t>
            </a:r>
          </a:p>
          <a:p>
            <a:r>
              <a:rPr lang="en-IE" baseline="0" dirty="0" smtClean="0"/>
              <a:t>Green – total sales by part and customer. For all locations</a:t>
            </a:r>
          </a:p>
          <a:p>
            <a:r>
              <a:rPr lang="en-IE" baseline="0" dirty="0" smtClean="0"/>
              <a:t>Blue – total sales by part and location. For all customers</a:t>
            </a:r>
            <a:endParaRPr lang="en-IE" dirty="0"/>
          </a:p>
        </p:txBody>
      </p:sp>
      <p:sp>
        <p:nvSpPr>
          <p:cNvPr id="4" name="Slide Number Placeholder 3"/>
          <p:cNvSpPr>
            <a:spLocks noGrp="1"/>
          </p:cNvSpPr>
          <p:nvPr>
            <p:ph type="sldNum" sz="quarter" idx="10"/>
          </p:nvPr>
        </p:nvSpPr>
        <p:spPr/>
        <p:txBody>
          <a:bodyPr/>
          <a:lstStyle/>
          <a:p>
            <a:fld id="{5B6C7BCB-6778-4CB7-9A9D-4C6720236DD1}" type="slidenum">
              <a:rPr lang="en-IE" smtClean="0"/>
              <a:t>17</a:t>
            </a:fld>
            <a:endParaRPr lang="en-IE" dirty="0"/>
          </a:p>
        </p:txBody>
      </p:sp>
    </p:spTree>
    <p:extLst>
      <p:ext uri="{BB962C8B-B14F-4D97-AF65-F5344CB8AC3E}">
        <p14:creationId xmlns:p14="http://schemas.microsoft.com/office/powerpoint/2010/main" val="92325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Where does BI</a:t>
            </a:r>
            <a:r>
              <a:rPr lang="en-IE" baseline="0" dirty="0" smtClean="0"/>
              <a:t> fit in?</a:t>
            </a:r>
          </a:p>
          <a:p>
            <a:r>
              <a:rPr lang="en-IE" dirty="0" smtClean="0"/>
              <a:t>We separate databases in two classes:</a:t>
            </a:r>
            <a:br>
              <a:rPr lang="en-IE" dirty="0" smtClean="0"/>
            </a:br>
            <a:r>
              <a:rPr lang="en-IE" dirty="0" smtClean="0"/>
              <a:t>1) Traditional</a:t>
            </a:r>
            <a:r>
              <a:rPr lang="en-IE" baseline="0" dirty="0" smtClean="0"/>
              <a:t> database deal with core business.</a:t>
            </a:r>
          </a:p>
          <a:p>
            <a:r>
              <a:rPr lang="en-IE" baseline="0" dirty="0" smtClean="0"/>
              <a:t>2) Databases and tools to support business intelligence.</a:t>
            </a:r>
            <a:endParaRPr lang="en-IE" dirty="0"/>
          </a:p>
        </p:txBody>
      </p:sp>
      <p:sp>
        <p:nvSpPr>
          <p:cNvPr id="4" name="Slide Number Placeholder 3"/>
          <p:cNvSpPr>
            <a:spLocks noGrp="1"/>
          </p:cNvSpPr>
          <p:nvPr>
            <p:ph type="sldNum" sz="quarter" idx="10"/>
          </p:nvPr>
        </p:nvSpPr>
        <p:spPr/>
        <p:txBody>
          <a:bodyPr/>
          <a:lstStyle/>
          <a:p>
            <a:fld id="{5B6C7BCB-6778-4CB7-9A9D-4C6720236DD1}" type="slidenum">
              <a:rPr lang="en-IE" smtClean="0"/>
              <a:t>2</a:t>
            </a:fld>
            <a:endParaRPr lang="en-IE" dirty="0"/>
          </a:p>
        </p:txBody>
      </p:sp>
    </p:spTree>
    <p:extLst>
      <p:ext uri="{BB962C8B-B14F-4D97-AF65-F5344CB8AC3E}">
        <p14:creationId xmlns:p14="http://schemas.microsoft.com/office/powerpoint/2010/main" val="9378218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BI = know</a:t>
            </a:r>
            <a:r>
              <a:rPr lang="en-IE" baseline="0" dirty="0" smtClean="0"/>
              <a:t> your business</a:t>
            </a:r>
            <a:endParaRPr lang="en-IE" dirty="0" smtClean="0"/>
          </a:p>
          <a:p>
            <a:endParaRPr lang="en-IE" dirty="0" smtClean="0"/>
          </a:p>
          <a:p>
            <a:r>
              <a:rPr lang="en-IE" dirty="0" smtClean="0"/>
              <a:t>Lots </a:t>
            </a:r>
            <a:r>
              <a:rPr lang="en-IE" dirty="0" smtClean="0"/>
              <a:t>of reports for different people/roles.</a:t>
            </a:r>
          </a:p>
          <a:p>
            <a:endParaRPr lang="en-IE" dirty="0" smtClean="0"/>
          </a:p>
          <a:p>
            <a:r>
              <a:rPr lang="en-IE" dirty="0" smtClean="0"/>
              <a:t>Analysis services and data mining</a:t>
            </a:r>
            <a:r>
              <a:rPr lang="en-IE" baseline="0" dirty="0" smtClean="0"/>
              <a:t> </a:t>
            </a:r>
            <a:r>
              <a:rPr lang="en-IE" dirty="0" smtClean="0"/>
              <a:t>to find out new things. </a:t>
            </a:r>
          </a:p>
          <a:p>
            <a:r>
              <a:rPr lang="en-IE" dirty="0" smtClean="0"/>
              <a:t>Explore, find patterns</a:t>
            </a:r>
          </a:p>
        </p:txBody>
      </p:sp>
      <p:sp>
        <p:nvSpPr>
          <p:cNvPr id="4" name="Slide Number Placeholder 3"/>
          <p:cNvSpPr>
            <a:spLocks noGrp="1"/>
          </p:cNvSpPr>
          <p:nvPr>
            <p:ph type="sldNum" sz="quarter" idx="10"/>
          </p:nvPr>
        </p:nvSpPr>
        <p:spPr/>
        <p:txBody>
          <a:bodyPr/>
          <a:lstStyle/>
          <a:p>
            <a:fld id="{5B6C7BCB-6778-4CB7-9A9D-4C6720236DD1}" type="slidenum">
              <a:rPr lang="en-IE" smtClean="0"/>
              <a:t>3</a:t>
            </a:fld>
            <a:endParaRPr lang="en-IE" dirty="0"/>
          </a:p>
        </p:txBody>
      </p:sp>
    </p:spTree>
    <p:extLst>
      <p:ext uri="{BB962C8B-B14F-4D97-AF65-F5344CB8AC3E}">
        <p14:creationId xmlns:p14="http://schemas.microsoft.com/office/powerpoint/2010/main" val="3057402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19A09D9-52C2-46B1-9757-49E1F240C1B6}" type="slidenum">
              <a:rPr lang="en-GB" smtClean="0"/>
              <a:pPr eaLnBrk="1" hangingPunct="1"/>
              <a:t>4</a:t>
            </a:fld>
            <a:endParaRPr lang="en-GB" dirty="0"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txBody>
          <a:bodyPr/>
          <a:lstStyle/>
          <a:p>
            <a:pPr eaLnBrk="1" hangingPunct="1">
              <a:lnSpc>
                <a:spcPct val="90000"/>
              </a:lnSpc>
            </a:pPr>
            <a:r>
              <a:rPr lang="en-IE" sz="1000" dirty="0" smtClean="0">
                <a:latin typeface="Arial" pitchFamily="34" charset="0"/>
                <a:cs typeface="Arial" pitchFamily="34" charset="0"/>
              </a:rPr>
              <a:t>Knowing Your Business:</a:t>
            </a:r>
          </a:p>
          <a:p>
            <a:pPr marL="742950" lvl="1" indent="-285750" eaLnBrk="1" hangingPunct="1">
              <a:lnSpc>
                <a:spcPct val="90000"/>
              </a:lnSpc>
            </a:pPr>
            <a:r>
              <a:rPr lang="en-IE" sz="1000" dirty="0" smtClean="0">
                <a:latin typeface="Arial" pitchFamily="34" charset="0"/>
                <a:cs typeface="Arial" pitchFamily="34" charset="0"/>
              </a:rPr>
              <a:t>Which products are selling best?</a:t>
            </a:r>
          </a:p>
          <a:p>
            <a:pPr marL="742950" lvl="1" indent="-285750" eaLnBrk="1" hangingPunct="1">
              <a:lnSpc>
                <a:spcPct val="90000"/>
              </a:lnSpc>
            </a:pPr>
            <a:r>
              <a:rPr lang="en-IE" sz="1000" dirty="0" smtClean="0">
                <a:latin typeface="Arial" pitchFamily="34" charset="0"/>
                <a:cs typeface="Arial" pitchFamily="34" charset="0"/>
              </a:rPr>
              <a:t>Customer categorization and behaviour. (Loyalty cards)</a:t>
            </a:r>
          </a:p>
          <a:p>
            <a:pPr marL="742950" lvl="1" indent="-285750" eaLnBrk="1" hangingPunct="1">
              <a:lnSpc>
                <a:spcPct val="90000"/>
              </a:lnSpc>
            </a:pPr>
            <a:r>
              <a:rPr lang="en-IE" sz="1000" dirty="0" smtClean="0">
                <a:latin typeface="Arial" pitchFamily="34" charset="0"/>
                <a:cs typeface="Arial" pitchFamily="34" charset="0"/>
              </a:rPr>
              <a:t>Which regions are selling what products?</a:t>
            </a:r>
          </a:p>
          <a:p>
            <a:pPr eaLnBrk="1" hangingPunct="1">
              <a:lnSpc>
                <a:spcPct val="90000"/>
              </a:lnSpc>
            </a:pPr>
            <a:r>
              <a:rPr lang="en-IE" sz="1000" dirty="0" smtClean="0">
                <a:latin typeface="Arial" pitchFamily="34" charset="0"/>
                <a:cs typeface="Arial" pitchFamily="34" charset="0"/>
              </a:rPr>
              <a:t>Impact of promotions: </a:t>
            </a:r>
          </a:p>
          <a:p>
            <a:pPr marL="742950" lvl="1" indent="-285750" eaLnBrk="1" hangingPunct="1">
              <a:lnSpc>
                <a:spcPct val="90000"/>
              </a:lnSpc>
            </a:pPr>
            <a:r>
              <a:rPr lang="en-IE" sz="1000" dirty="0" smtClean="0">
                <a:latin typeface="Arial" pitchFamily="34" charset="0"/>
                <a:cs typeface="Arial" pitchFamily="34" charset="0"/>
              </a:rPr>
              <a:t>Did we attract more customers? </a:t>
            </a:r>
          </a:p>
          <a:p>
            <a:pPr marL="742950" lvl="1" indent="-285750" eaLnBrk="1" hangingPunct="1">
              <a:lnSpc>
                <a:spcPct val="90000"/>
              </a:lnSpc>
            </a:pPr>
            <a:r>
              <a:rPr lang="en-IE" sz="1000" dirty="0" smtClean="0">
                <a:latin typeface="Arial" pitchFamily="34" charset="0"/>
                <a:cs typeface="Arial" pitchFamily="34" charset="0"/>
              </a:rPr>
              <a:t>Did the product sell better after the promotion? </a:t>
            </a:r>
          </a:p>
          <a:p>
            <a:pPr marL="742950" lvl="1" indent="-285750" eaLnBrk="1" hangingPunct="1">
              <a:lnSpc>
                <a:spcPct val="90000"/>
              </a:lnSpc>
            </a:pPr>
            <a:r>
              <a:rPr lang="en-IE" sz="1000" dirty="0" smtClean="0">
                <a:latin typeface="Arial" pitchFamily="34" charset="0"/>
                <a:cs typeface="Arial" pitchFamily="34" charset="0"/>
              </a:rPr>
              <a:t>Did other products decline?</a:t>
            </a:r>
          </a:p>
          <a:p>
            <a:pPr eaLnBrk="1" hangingPunct="1">
              <a:lnSpc>
                <a:spcPct val="90000"/>
              </a:lnSpc>
            </a:pPr>
            <a:r>
              <a:rPr lang="en-IE" sz="1000" dirty="0" smtClean="0">
                <a:latin typeface="Arial" pitchFamily="34" charset="0"/>
                <a:cs typeface="Arial" pitchFamily="34" charset="0"/>
              </a:rPr>
              <a:t>Trend analysis: </a:t>
            </a:r>
          </a:p>
          <a:p>
            <a:pPr marL="742950" lvl="1" indent="-285750" eaLnBrk="1" hangingPunct="1">
              <a:lnSpc>
                <a:spcPct val="90000"/>
              </a:lnSpc>
            </a:pPr>
            <a:r>
              <a:rPr lang="en-IE" sz="1000" dirty="0" smtClean="0">
                <a:latin typeface="Arial" pitchFamily="34" charset="0"/>
                <a:cs typeface="Arial" pitchFamily="34" charset="0"/>
              </a:rPr>
              <a:t>Should a product be discontinued?</a:t>
            </a:r>
          </a:p>
          <a:p>
            <a:pPr eaLnBrk="1" hangingPunct="1">
              <a:lnSpc>
                <a:spcPct val="90000"/>
              </a:lnSpc>
            </a:pPr>
            <a:r>
              <a:rPr lang="en-IE" sz="1000" dirty="0" smtClean="0">
                <a:latin typeface="Arial" pitchFamily="34" charset="0"/>
                <a:cs typeface="Arial" pitchFamily="34" charset="0"/>
              </a:rPr>
              <a:t>Planning: </a:t>
            </a:r>
          </a:p>
          <a:p>
            <a:pPr marL="742950" lvl="1" indent="-285750" eaLnBrk="1" hangingPunct="1">
              <a:lnSpc>
                <a:spcPct val="90000"/>
              </a:lnSpc>
            </a:pPr>
            <a:r>
              <a:rPr lang="en-IE" sz="1000" dirty="0" smtClean="0">
                <a:latin typeface="Arial" pitchFamily="34" charset="0"/>
                <a:cs typeface="Arial" pitchFamily="34" charset="0"/>
              </a:rPr>
              <a:t>Growth analysis. </a:t>
            </a:r>
          </a:p>
          <a:p>
            <a:pPr marL="742950" lvl="1" indent="-285750" eaLnBrk="1" hangingPunct="1">
              <a:lnSpc>
                <a:spcPct val="90000"/>
              </a:lnSpc>
            </a:pPr>
            <a:r>
              <a:rPr lang="en-IE" sz="1000" dirty="0" smtClean="0">
                <a:latin typeface="Arial" pitchFamily="34" charset="0"/>
                <a:cs typeface="Arial" pitchFamily="34" charset="0"/>
              </a:rPr>
              <a:t>Territory analysis. </a:t>
            </a:r>
            <a:endParaRPr lang="en-GB" sz="1000" dirty="0" smtClean="0">
              <a:latin typeface="Arial" pitchFamily="34" charset="0"/>
              <a:cs typeface="Arial" pitchFamily="34" charset="0"/>
            </a:endParaRPr>
          </a:p>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A71F80B-2A3A-498F-8063-8A08E58B6908}" type="slidenum">
              <a:rPr lang="en-GB" smtClean="0"/>
              <a:pPr eaLnBrk="1" hangingPunct="1"/>
              <a:t>5</a:t>
            </a:fld>
            <a:endParaRPr lang="en-GB"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txBody>
          <a:bodyPr/>
          <a:lstStyle/>
          <a:p>
            <a:pPr eaLnBrk="1" hangingPunct="1"/>
            <a:r>
              <a:rPr lang="en-US" dirty="0" smtClean="0">
                <a:latin typeface="Arial" pitchFamily="34" charset="0"/>
                <a:cs typeface="Arial" pitchFamily="34" charset="0"/>
              </a:rPr>
              <a:t>On-line Transaction Processing / On-line Analytical Processing</a:t>
            </a:r>
          </a:p>
          <a:p>
            <a:pPr eaLnBrk="1" hangingPunct="1"/>
            <a:endParaRPr lang="en-US" dirty="0" smtClean="0">
              <a:latin typeface="Arial" pitchFamily="34" charset="0"/>
              <a:cs typeface="Arial" pitchFamily="34" charset="0"/>
            </a:endParaRPr>
          </a:p>
          <a:p>
            <a:pPr eaLnBrk="1" hangingPunct="1"/>
            <a:r>
              <a:rPr lang="en-US" dirty="0" smtClean="0">
                <a:latin typeface="Arial" pitchFamily="34" charset="0"/>
                <a:cs typeface="Arial" pitchFamily="34" charset="0"/>
              </a:rPr>
              <a:t>Well known for being huge. Fast to cope with “huge”. Fast in terms of I/O, queries</a:t>
            </a:r>
            <a:r>
              <a:rPr lang="en-US" baseline="0" dirty="0" smtClean="0">
                <a:latin typeface="Arial" pitchFamily="34" charset="0"/>
                <a:cs typeface="Arial" pitchFamily="34" charset="0"/>
              </a:rPr>
              <a:t> still take a long time.</a:t>
            </a:r>
            <a:endParaRPr lang="en-US" dirty="0" smtClean="0">
              <a:latin typeface="Arial" pitchFamily="34" charset="0"/>
              <a:cs typeface="Arial" pitchFamily="34" charset="0"/>
            </a:endParaRPr>
          </a:p>
          <a:p>
            <a:pPr eaLnBrk="1" hangingPunct="1"/>
            <a:endParaRPr lang="en-US" dirty="0" smtClean="0">
              <a:latin typeface="Arial" pitchFamily="34" charset="0"/>
              <a:cs typeface="Arial" pitchFamily="34" charset="0"/>
            </a:endParaRPr>
          </a:p>
          <a:p>
            <a:pPr eaLnBrk="1" hangingPunct="1"/>
            <a:r>
              <a:rPr lang="en-US" dirty="0" smtClean="0">
                <a:latin typeface="Arial" pitchFamily="34" charset="0"/>
                <a:cs typeface="Arial" pitchFamily="34" charset="0"/>
              </a:rPr>
              <a:t>Data Marts are smaller databases with specialized purpose.</a:t>
            </a:r>
          </a:p>
          <a:p>
            <a:pPr eaLnBrk="1" hangingPunct="1"/>
            <a:r>
              <a:rPr lang="en-US" dirty="0" smtClean="0">
                <a:latin typeface="Arial" pitchFamily="34" charset="0"/>
                <a:cs typeface="Arial" pitchFamily="34" charset="0"/>
              </a:rPr>
              <a:t>Data Cubes. DB with data organized as a hyper-cube for quick reporting</a:t>
            </a:r>
          </a:p>
          <a:p>
            <a:pPr eaLnBrk="1" hangingPunct="1"/>
            <a:r>
              <a:rPr lang="en-US" dirty="0" smtClean="0">
                <a:latin typeface="Arial" pitchFamily="34" charset="0"/>
                <a:cs typeface="Arial" pitchFamily="34" charset="0"/>
              </a:rPr>
              <a:t>Data Mining. Explorative querying to acquire new knowledge about business data</a:t>
            </a:r>
          </a:p>
          <a:p>
            <a:pPr eaLnBrk="1" hangingPunct="1"/>
            <a:r>
              <a:rPr lang="en-US" dirty="0" smtClean="0">
                <a:latin typeface="Arial" pitchFamily="34" charset="0"/>
                <a:cs typeface="Arial" pitchFamily="34" charset="0"/>
              </a:rPr>
              <a:t>Business Intelligence. Processes around the business with support from DW</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In a competitive</a:t>
            </a:r>
            <a:r>
              <a:rPr lang="en-IE" baseline="0" dirty="0" smtClean="0"/>
              <a:t> market, OLAP is also business critical.</a:t>
            </a:r>
          </a:p>
          <a:p>
            <a:endParaRPr lang="en-IE" baseline="0" dirty="0" smtClean="0"/>
          </a:p>
          <a:p>
            <a:r>
              <a:rPr lang="en-IE" baseline="0" dirty="0" smtClean="0"/>
              <a:t>TODO: Put more colour. Such as OLTP in blue, then the letters should be blue too.</a:t>
            </a:r>
            <a:endParaRPr lang="en-IE" dirty="0"/>
          </a:p>
        </p:txBody>
      </p:sp>
      <p:sp>
        <p:nvSpPr>
          <p:cNvPr id="4" name="Slide Number Placeholder 3"/>
          <p:cNvSpPr>
            <a:spLocks noGrp="1"/>
          </p:cNvSpPr>
          <p:nvPr>
            <p:ph type="sldNum" sz="quarter" idx="10"/>
          </p:nvPr>
        </p:nvSpPr>
        <p:spPr/>
        <p:txBody>
          <a:bodyPr/>
          <a:lstStyle/>
          <a:p>
            <a:fld id="{5B6C7BCB-6778-4CB7-9A9D-4C6720236DD1}" type="slidenum">
              <a:rPr lang="en-IE" smtClean="0"/>
              <a:t>6</a:t>
            </a:fld>
            <a:endParaRPr lang="en-IE" dirty="0"/>
          </a:p>
        </p:txBody>
      </p:sp>
    </p:spTree>
    <p:extLst>
      <p:ext uri="{BB962C8B-B14F-4D97-AF65-F5344CB8AC3E}">
        <p14:creationId xmlns:p14="http://schemas.microsoft.com/office/powerpoint/2010/main" val="862749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Some</a:t>
            </a:r>
            <a:r>
              <a:rPr lang="en-IE" baseline="0" dirty="0" smtClean="0"/>
              <a:t> constraints are helping the query engine. Foreign and primary keys.</a:t>
            </a:r>
          </a:p>
          <a:p>
            <a:endParaRPr lang="en-IE" baseline="0" dirty="0" smtClean="0"/>
          </a:p>
          <a:p>
            <a:r>
              <a:rPr lang="en-IE" baseline="0" dirty="0" smtClean="0"/>
              <a:t>Different kinds of indexes for OLAP: Bitmap indexes.</a:t>
            </a:r>
          </a:p>
          <a:p>
            <a:r>
              <a:rPr lang="en-IE" baseline="0" dirty="0" smtClean="0"/>
              <a:t>Query engine optimizes in a different way in OLAP to make use of dimensional schema </a:t>
            </a:r>
            <a:r>
              <a:rPr lang="en-IE" baseline="0" smtClean="0"/>
              <a:t>and materialized views.</a:t>
            </a:r>
            <a:endParaRPr lang="en-IE" baseline="0" dirty="0" smtClean="0"/>
          </a:p>
        </p:txBody>
      </p:sp>
      <p:sp>
        <p:nvSpPr>
          <p:cNvPr id="4" name="Slide Number Placeholder 3"/>
          <p:cNvSpPr>
            <a:spLocks noGrp="1"/>
          </p:cNvSpPr>
          <p:nvPr>
            <p:ph type="sldNum" sz="quarter" idx="10"/>
          </p:nvPr>
        </p:nvSpPr>
        <p:spPr/>
        <p:txBody>
          <a:bodyPr/>
          <a:lstStyle/>
          <a:p>
            <a:fld id="{5B6C7BCB-6778-4CB7-9A9D-4C6720236DD1}" type="slidenum">
              <a:rPr lang="en-IE" smtClean="0"/>
              <a:t>7</a:t>
            </a:fld>
            <a:endParaRPr lang="en-IE" dirty="0"/>
          </a:p>
        </p:txBody>
      </p:sp>
    </p:spTree>
    <p:extLst>
      <p:ext uri="{BB962C8B-B14F-4D97-AF65-F5344CB8AC3E}">
        <p14:creationId xmlns:p14="http://schemas.microsoft.com/office/powerpoint/2010/main" val="5792744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txBody>
          <a:bodyPr/>
          <a:lstStyle/>
          <a:p>
            <a:endParaRPr lang="en-US" dirty="0" smtClean="0">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txBody>
          <a:bodyPr/>
          <a:lstStyle/>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r>
              <a:rPr lang="en-US" dirty="0" smtClean="0">
                <a:latin typeface="Arial" pitchFamily="34" charset="0"/>
                <a:cs typeface="Arial" pitchFamily="34" charset="0"/>
              </a:rPr>
              <a:t>Some database engines are optimized for this kind of schema.</a:t>
            </a:r>
            <a:endParaRPr lang="en-US" dirty="0"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IE"/>
          </a:p>
        </p:txBody>
      </p:sp>
      <p:sp>
        <p:nvSpPr>
          <p:cNvPr id="9" name="Footer Placeholder 8"/>
          <p:cNvSpPr>
            <a:spLocks noGrp="1"/>
          </p:cNvSpPr>
          <p:nvPr>
            <p:ph type="ftr" sz="quarter" idx="11"/>
          </p:nvPr>
        </p:nvSpPr>
        <p:spPr/>
        <p:txBody>
          <a:bodyPr/>
          <a:lstStyle/>
          <a:p>
            <a:r>
              <a:rPr lang="en-US" dirty="0" smtClean="0"/>
              <a:t>Sven Rosvall</a:t>
            </a:r>
            <a:endParaRPr lang="en-US"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Date Placeholder 7"/>
          <p:cNvSpPr>
            <a:spLocks noGrp="1"/>
          </p:cNvSpPr>
          <p:nvPr>
            <p:ph type="dt" sz="half" idx="10"/>
          </p:nvPr>
        </p:nvSpPr>
        <p:spPr/>
        <p:txBody>
          <a:bodyPr/>
          <a:lstStyle/>
          <a:p>
            <a:r>
              <a:rPr lang="en-US" smtClean="0"/>
              <a:t>ACCU 2010-04-15</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ACCU 2010-04-15</a:t>
            </a:r>
            <a:endParaRPr lang="en-US" dirty="0"/>
          </a:p>
        </p:txBody>
      </p:sp>
      <p:sp>
        <p:nvSpPr>
          <p:cNvPr id="5" name="Footer Placeholder 4"/>
          <p:cNvSpPr>
            <a:spLocks noGrp="1"/>
          </p:cNvSpPr>
          <p:nvPr>
            <p:ph type="ftr" sz="quarter" idx="11"/>
          </p:nvPr>
        </p:nvSpPr>
        <p:spPr/>
        <p:txBody>
          <a:bodyPr/>
          <a:lstStyle/>
          <a:p>
            <a:r>
              <a:rPr lang="en-US" dirty="0" smtClean="0"/>
              <a:t>Sven Rosvall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ACCU 2010-04-15</a:t>
            </a:r>
            <a:endParaRPr lang="en-US" dirty="0"/>
          </a:p>
        </p:txBody>
      </p:sp>
      <p:sp>
        <p:nvSpPr>
          <p:cNvPr id="5" name="Footer Placeholder 4"/>
          <p:cNvSpPr>
            <a:spLocks noGrp="1"/>
          </p:cNvSpPr>
          <p:nvPr>
            <p:ph type="ftr" sz="quarter" idx="11"/>
          </p:nvPr>
        </p:nvSpPr>
        <p:spPr/>
        <p:txBody>
          <a:bodyPr/>
          <a:lstStyle/>
          <a:p>
            <a:r>
              <a:rPr lang="en-US" dirty="0" smtClean="0"/>
              <a:t>Sven Rosvall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ACCU 2010-04-15</a:t>
            </a:r>
            <a:endParaRPr lang="en-US" dirty="0"/>
          </a:p>
        </p:txBody>
      </p:sp>
      <p:sp>
        <p:nvSpPr>
          <p:cNvPr id="5" name="Footer Placeholder 4"/>
          <p:cNvSpPr>
            <a:spLocks noGrp="1"/>
          </p:cNvSpPr>
          <p:nvPr>
            <p:ph type="ftr" sz="quarter" idx="11"/>
          </p:nvPr>
        </p:nvSpPr>
        <p:spPr/>
        <p:txBody>
          <a:bodyPr/>
          <a:lstStyle/>
          <a:p>
            <a:r>
              <a:rPr lang="en-US" dirty="0" smtClean="0"/>
              <a:t>Sven Rosvall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ACCU 2010-04-15</a:t>
            </a:r>
            <a:endParaRPr lang="en-US" dirty="0"/>
          </a:p>
        </p:txBody>
      </p:sp>
      <p:sp>
        <p:nvSpPr>
          <p:cNvPr id="5" name="Footer Placeholder 4"/>
          <p:cNvSpPr>
            <a:spLocks noGrp="1"/>
          </p:cNvSpPr>
          <p:nvPr>
            <p:ph type="ftr" sz="quarter" idx="11"/>
          </p:nvPr>
        </p:nvSpPr>
        <p:spPr/>
        <p:txBody>
          <a:bodyPr/>
          <a:lstStyle/>
          <a:p>
            <a:r>
              <a:rPr lang="en-US" dirty="0" smtClean="0"/>
              <a:t>Sven Rosvall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ACCU 2010-04-15</a:t>
            </a:r>
            <a:endParaRPr lang="en-US" dirty="0"/>
          </a:p>
        </p:txBody>
      </p:sp>
      <p:sp>
        <p:nvSpPr>
          <p:cNvPr id="6" name="Footer Placeholder 5"/>
          <p:cNvSpPr>
            <a:spLocks noGrp="1"/>
          </p:cNvSpPr>
          <p:nvPr>
            <p:ph type="ftr" sz="quarter" idx="11"/>
          </p:nvPr>
        </p:nvSpPr>
        <p:spPr/>
        <p:txBody>
          <a:bodyPr/>
          <a:lstStyle/>
          <a:p>
            <a:r>
              <a:rPr lang="en-US" dirty="0" smtClean="0"/>
              <a:t>Sven Rosvall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ACCU 2010-04-15</a:t>
            </a:r>
            <a:endParaRPr lang="en-US" dirty="0"/>
          </a:p>
        </p:txBody>
      </p:sp>
      <p:sp>
        <p:nvSpPr>
          <p:cNvPr id="8" name="Footer Placeholder 7"/>
          <p:cNvSpPr>
            <a:spLocks noGrp="1"/>
          </p:cNvSpPr>
          <p:nvPr>
            <p:ph type="ftr" sz="quarter" idx="11"/>
          </p:nvPr>
        </p:nvSpPr>
        <p:spPr/>
        <p:txBody>
          <a:bodyPr/>
          <a:lstStyle/>
          <a:p>
            <a:r>
              <a:rPr lang="en-US" dirty="0" smtClean="0"/>
              <a:t>Sven Rosvall</a:t>
            </a:r>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ACCU 2010-04-15</a:t>
            </a:r>
            <a:endParaRPr lang="en-US" dirty="0"/>
          </a:p>
        </p:txBody>
      </p:sp>
      <p:sp>
        <p:nvSpPr>
          <p:cNvPr id="4" name="Footer Placeholder 3"/>
          <p:cNvSpPr>
            <a:spLocks noGrp="1"/>
          </p:cNvSpPr>
          <p:nvPr>
            <p:ph type="ftr" sz="quarter" idx="11"/>
          </p:nvPr>
        </p:nvSpPr>
        <p:spPr/>
        <p:txBody>
          <a:bodyPr/>
          <a:lstStyle/>
          <a:p>
            <a:r>
              <a:rPr lang="en-US" dirty="0" smtClean="0"/>
              <a:t>Sven Rosvall</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ACCU 2010-04-15</a:t>
            </a:r>
            <a:endParaRPr lang="en-US" dirty="0"/>
          </a:p>
        </p:txBody>
      </p:sp>
      <p:sp>
        <p:nvSpPr>
          <p:cNvPr id="3" name="Footer Placeholder 2"/>
          <p:cNvSpPr>
            <a:spLocks noGrp="1"/>
          </p:cNvSpPr>
          <p:nvPr>
            <p:ph type="ftr" sz="quarter" idx="11"/>
          </p:nvPr>
        </p:nvSpPr>
        <p:spPr/>
        <p:txBody>
          <a:bodyPr/>
          <a:lstStyle/>
          <a:p>
            <a:r>
              <a:rPr lang="en-US" dirty="0" smtClean="0"/>
              <a:t>Sven Rosvall</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ACCU 2010-04-15</a:t>
            </a:r>
            <a:endParaRPr lang="en-US" dirty="0"/>
          </a:p>
        </p:txBody>
      </p:sp>
      <p:sp>
        <p:nvSpPr>
          <p:cNvPr id="6" name="Footer Placeholder 5"/>
          <p:cNvSpPr>
            <a:spLocks noGrp="1"/>
          </p:cNvSpPr>
          <p:nvPr>
            <p:ph type="ftr" sz="quarter" idx="11"/>
          </p:nvPr>
        </p:nvSpPr>
        <p:spPr/>
        <p:txBody>
          <a:bodyPr/>
          <a:lstStyle/>
          <a:p>
            <a:r>
              <a:rPr lang="en-US" dirty="0" smtClean="0"/>
              <a:t>Sven Rosvall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ACCU 2010-04-15</a:t>
            </a:r>
            <a:endParaRPr lang="en-US" dirty="0"/>
          </a:p>
        </p:txBody>
      </p:sp>
      <p:sp>
        <p:nvSpPr>
          <p:cNvPr id="6" name="Footer Placeholder 5"/>
          <p:cNvSpPr>
            <a:spLocks noGrp="1"/>
          </p:cNvSpPr>
          <p:nvPr>
            <p:ph type="ftr" sz="quarter" idx="11"/>
          </p:nvPr>
        </p:nvSpPr>
        <p:spPr/>
        <p:txBody>
          <a:bodyPr/>
          <a:lstStyle/>
          <a:p>
            <a:r>
              <a:rPr lang="en-US" dirty="0" smtClean="0"/>
              <a:t>Sven Rosvall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Sven Rosvall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ACCU 2010-04-15</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381000"/>
            <a:ext cx="5943600" cy="3124200"/>
          </a:xfrm>
        </p:spPr>
        <p:txBody>
          <a:bodyPr>
            <a:normAutofit/>
          </a:bodyPr>
          <a:lstStyle/>
          <a:p>
            <a:pPr algn="l"/>
            <a:r>
              <a:rPr lang="en-IE" b="1" dirty="0"/>
              <a:t>Data </a:t>
            </a:r>
            <a:r>
              <a:rPr lang="en-IE" b="1" dirty="0" smtClean="0"/>
              <a:t>Warehouse</a:t>
            </a:r>
            <a:r>
              <a:rPr lang="en-IE" b="1" dirty="0"/>
              <a:t>, </a:t>
            </a:r>
            <a:r>
              <a:rPr lang="en-IE" b="1" dirty="0" smtClean="0"/>
              <a:t/>
            </a:r>
            <a:br>
              <a:rPr lang="en-IE" b="1" dirty="0" smtClean="0"/>
            </a:br>
            <a:r>
              <a:rPr lang="en-IE" b="1" dirty="0" smtClean="0"/>
              <a:t>OLAP</a:t>
            </a:r>
            <a:r>
              <a:rPr lang="en-IE" b="1" dirty="0"/>
              <a:t>, </a:t>
            </a:r>
            <a:r>
              <a:rPr lang="en-IE" b="1" dirty="0" smtClean="0"/>
              <a:t/>
            </a:r>
            <a:br>
              <a:rPr lang="en-IE" b="1" dirty="0" smtClean="0"/>
            </a:br>
            <a:r>
              <a:rPr lang="en-IE" b="1" dirty="0" smtClean="0"/>
              <a:t>Data </a:t>
            </a:r>
            <a:r>
              <a:rPr lang="en-IE" b="1" dirty="0"/>
              <a:t>Cubes, </a:t>
            </a:r>
            <a:r>
              <a:rPr lang="en-IE" b="1" dirty="0" smtClean="0"/>
              <a:t/>
            </a:r>
            <a:br>
              <a:rPr lang="en-IE" b="1" dirty="0" smtClean="0"/>
            </a:br>
            <a:r>
              <a:rPr lang="en-IE" b="1" dirty="0" smtClean="0"/>
              <a:t>Business </a:t>
            </a:r>
            <a:r>
              <a:rPr lang="en-IE" b="1" dirty="0"/>
              <a:t>Intelligence </a:t>
            </a:r>
            <a:endParaRPr lang="en-IE" dirty="0"/>
          </a:p>
        </p:txBody>
      </p:sp>
      <p:sp>
        <p:nvSpPr>
          <p:cNvPr id="3" name="Subtitle 2"/>
          <p:cNvSpPr>
            <a:spLocks noGrp="1"/>
          </p:cNvSpPr>
          <p:nvPr>
            <p:ph type="subTitle" idx="1"/>
          </p:nvPr>
        </p:nvSpPr>
        <p:spPr>
          <a:xfrm>
            <a:off x="2362200" y="3657600"/>
            <a:ext cx="4038600" cy="762000"/>
          </a:xfrm>
        </p:spPr>
        <p:txBody>
          <a:bodyPr>
            <a:normAutofit/>
          </a:bodyPr>
          <a:lstStyle/>
          <a:p>
            <a:r>
              <a:rPr lang="en-IE" b="1" dirty="0">
                <a:solidFill>
                  <a:schemeClr val="tx1"/>
                </a:solidFill>
              </a:rPr>
              <a:t>Buzzwords </a:t>
            </a:r>
            <a:r>
              <a:rPr lang="en-IE" b="1" dirty="0" smtClean="0">
                <a:solidFill>
                  <a:schemeClr val="tx1"/>
                </a:solidFill>
              </a:rPr>
              <a:t>Explained</a:t>
            </a:r>
            <a:endParaRPr lang="en-IE" dirty="0">
              <a:solidFill>
                <a:schemeClr val="tx1"/>
              </a:solidFill>
            </a:endParaRPr>
          </a:p>
        </p:txBody>
      </p:sp>
      <p:sp>
        <p:nvSpPr>
          <p:cNvPr id="4" name="Date Placeholder 3"/>
          <p:cNvSpPr>
            <a:spLocks noGrp="1"/>
          </p:cNvSpPr>
          <p:nvPr>
            <p:ph type="dt" sz="half" idx="10"/>
          </p:nvPr>
        </p:nvSpPr>
        <p:spPr/>
        <p:txBody>
          <a:bodyPr/>
          <a:lstStyle/>
          <a:p>
            <a:r>
              <a:rPr lang="en-US" smtClean="0"/>
              <a:t>ACCU 2010-04-15</a:t>
            </a:r>
            <a:endParaRPr lang="en-US" dirty="0"/>
          </a:p>
        </p:txBody>
      </p:sp>
      <p:sp>
        <p:nvSpPr>
          <p:cNvPr id="5" name="Footer Placeholder 4"/>
          <p:cNvSpPr>
            <a:spLocks noGrp="1"/>
          </p:cNvSpPr>
          <p:nvPr>
            <p:ph type="ftr" sz="quarter" idx="11"/>
          </p:nvPr>
        </p:nvSpPr>
        <p:spPr/>
        <p:txBody>
          <a:bodyPr/>
          <a:lstStyle/>
          <a:p>
            <a:r>
              <a:rPr lang="en-US" dirty="0" smtClean="0"/>
              <a:t>Sven Rosvall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a:t>
            </a:fld>
            <a:endParaRPr lang="en-US" dirty="0"/>
          </a:p>
        </p:txBody>
      </p:sp>
      <p:sp>
        <p:nvSpPr>
          <p:cNvPr id="7" name="Subtitle 2"/>
          <p:cNvSpPr txBox="1">
            <a:spLocks/>
          </p:cNvSpPr>
          <p:nvPr/>
        </p:nvSpPr>
        <p:spPr>
          <a:xfrm>
            <a:off x="1371600" y="4648200"/>
            <a:ext cx="6400800" cy="12192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IE" smtClean="0"/>
              <a:t>Sven Rosvall</a:t>
            </a:r>
            <a:br>
              <a:rPr lang="en-IE" smtClean="0"/>
            </a:br>
            <a:r>
              <a:rPr lang="en-IE" sz="2400" smtClean="0"/>
              <a:t>sven@rosvall.ie</a:t>
            </a:r>
            <a:endParaRPr lang="en-IE" dirty="0" smtClean="0"/>
          </a:p>
        </p:txBody>
      </p:sp>
    </p:spTree>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0" nodeType="afterEffect">
                                  <p:stCondLst>
                                    <p:cond delay="0"/>
                                  </p:stCondLst>
                                  <p:endCondLst>
                                    <p:cond evt="onNext" delay="0">
                                      <p:tgtEl>
                                        <p:sldTgt/>
                                      </p:tgtEl>
                                    </p:cond>
                                  </p:endCondLst>
                                  <p:childTnLst>
                                    <p:animEffect transition="out" filter="fade">
                                      <p:cBhvr>
                                        <p:cTn id="6" dur="1000" tmFilter="0, 0; .2, .5; .8, .5; 1, 0"/>
                                        <p:tgtEl>
                                          <p:spTgt spid="3">
                                            <p:txEl>
                                              <p:pRg st="0" end="0"/>
                                            </p:txEl>
                                          </p:spTgt>
                                        </p:tgtEl>
                                      </p:cBhvr>
                                    </p:animEffect>
                                    <p:animScale>
                                      <p:cBhvr>
                                        <p:cTn id="7" dur="500" autoRev="1" fill="hold"/>
                                        <p:tgtEl>
                                          <p:spTgt spid="3">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Designing Facts Table</a:t>
            </a:r>
            <a:endParaRPr lang="en-IE" dirty="0"/>
          </a:p>
        </p:txBody>
      </p:sp>
      <p:sp>
        <p:nvSpPr>
          <p:cNvPr id="3" name="Content Placeholder 2"/>
          <p:cNvSpPr>
            <a:spLocks noGrp="1"/>
          </p:cNvSpPr>
          <p:nvPr>
            <p:ph idx="1"/>
          </p:nvPr>
        </p:nvSpPr>
        <p:spPr/>
        <p:txBody>
          <a:bodyPr/>
          <a:lstStyle/>
          <a:p>
            <a:pPr marL="0" indent="0">
              <a:buNone/>
            </a:pPr>
            <a:r>
              <a:rPr lang="en-IE" dirty="0" smtClean="0"/>
              <a:t>Consider:</a:t>
            </a:r>
          </a:p>
          <a:p>
            <a:r>
              <a:rPr lang="en-IE" dirty="0" smtClean="0"/>
              <a:t>What to track</a:t>
            </a:r>
          </a:p>
          <a:p>
            <a:r>
              <a:rPr lang="en-IE" dirty="0" smtClean="0"/>
              <a:t>Granularity</a:t>
            </a:r>
          </a:p>
          <a:p>
            <a:r>
              <a:rPr lang="en-IE" dirty="0" smtClean="0"/>
              <a:t>Many Facts tables</a:t>
            </a:r>
            <a:endParaRPr lang="en-IE" dirty="0"/>
          </a:p>
        </p:txBody>
      </p:sp>
      <p:sp>
        <p:nvSpPr>
          <p:cNvPr id="4" name="Date Placeholder 3"/>
          <p:cNvSpPr>
            <a:spLocks noGrp="1"/>
          </p:cNvSpPr>
          <p:nvPr>
            <p:ph type="dt" sz="half" idx="10"/>
          </p:nvPr>
        </p:nvSpPr>
        <p:spPr/>
        <p:txBody>
          <a:bodyPr/>
          <a:lstStyle/>
          <a:p>
            <a:r>
              <a:rPr lang="en-US" smtClean="0"/>
              <a:t>ACCU 2010-04-15</a:t>
            </a:r>
            <a:endParaRPr lang="en-US" dirty="0"/>
          </a:p>
        </p:txBody>
      </p:sp>
      <p:sp>
        <p:nvSpPr>
          <p:cNvPr id="5" name="Footer Placeholder 4"/>
          <p:cNvSpPr>
            <a:spLocks noGrp="1"/>
          </p:cNvSpPr>
          <p:nvPr>
            <p:ph type="ftr" sz="quarter" idx="11"/>
          </p:nvPr>
        </p:nvSpPr>
        <p:spPr/>
        <p:txBody>
          <a:bodyPr/>
          <a:lstStyle/>
          <a:p>
            <a:r>
              <a:rPr lang="en-US" smtClean="0"/>
              <a:t>Sven Rosvall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4056699205"/>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IE" dirty="0" smtClean="0"/>
              <a:t>Example Dimensions</a:t>
            </a:r>
          </a:p>
        </p:txBody>
      </p:sp>
      <p:pic>
        <p:nvPicPr>
          <p:cNvPr id="9219" name="Picture 3" descr="Open4Dim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28688" y="1428750"/>
            <a:ext cx="7643812" cy="4805363"/>
          </a:xfrm>
          <a:prstGeom prst="rect">
            <a:avLst/>
          </a:prstGeom>
          <a:noFill/>
          <a:ln>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pic>
      <p:sp>
        <p:nvSpPr>
          <p:cNvPr id="2" name="Date Placeholder 1"/>
          <p:cNvSpPr>
            <a:spLocks noGrp="1"/>
          </p:cNvSpPr>
          <p:nvPr>
            <p:ph type="dt" sz="half" idx="10"/>
          </p:nvPr>
        </p:nvSpPr>
        <p:spPr/>
        <p:txBody>
          <a:bodyPr/>
          <a:lstStyle/>
          <a:p>
            <a:r>
              <a:rPr lang="en-US" smtClean="0"/>
              <a:t>ACCU 2010-04-15</a:t>
            </a:r>
            <a:endParaRPr lang="en-US" dirty="0"/>
          </a:p>
        </p:txBody>
      </p:sp>
      <p:sp>
        <p:nvSpPr>
          <p:cNvPr id="3" name="Footer Placeholder 2"/>
          <p:cNvSpPr>
            <a:spLocks noGrp="1"/>
          </p:cNvSpPr>
          <p:nvPr>
            <p:ph type="ftr" sz="quarter" idx="11"/>
          </p:nvPr>
        </p:nvSpPr>
        <p:spPr/>
        <p:txBody>
          <a:bodyPr/>
          <a:lstStyle/>
          <a:p>
            <a:r>
              <a:rPr lang="en-US" smtClean="0"/>
              <a:t>Sven Rosvall</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1970829850"/>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IE" dirty="0" smtClean="0"/>
              <a:t>Example Date Dimension</a:t>
            </a:r>
          </a:p>
        </p:txBody>
      </p:sp>
      <p:pic>
        <p:nvPicPr>
          <p:cNvPr id="10243" name="Picture 4" descr="DateDi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43125" y="1285875"/>
            <a:ext cx="5248275" cy="5122733"/>
          </a:xfrm>
          <a:prstGeom prst="rect">
            <a:avLst/>
          </a:prstGeom>
          <a:noFill/>
          <a:ln>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pic>
      <p:sp>
        <p:nvSpPr>
          <p:cNvPr id="2" name="Date Placeholder 1"/>
          <p:cNvSpPr>
            <a:spLocks noGrp="1"/>
          </p:cNvSpPr>
          <p:nvPr>
            <p:ph type="dt" sz="half" idx="10"/>
          </p:nvPr>
        </p:nvSpPr>
        <p:spPr/>
        <p:txBody>
          <a:bodyPr/>
          <a:lstStyle/>
          <a:p>
            <a:r>
              <a:rPr lang="en-US" smtClean="0"/>
              <a:t>ACCU 2010-04-15</a:t>
            </a:r>
            <a:endParaRPr lang="en-US" dirty="0"/>
          </a:p>
        </p:txBody>
      </p:sp>
      <p:sp>
        <p:nvSpPr>
          <p:cNvPr id="3" name="Footer Placeholder 2"/>
          <p:cNvSpPr>
            <a:spLocks noGrp="1"/>
          </p:cNvSpPr>
          <p:nvPr>
            <p:ph type="ftr" sz="quarter" idx="11"/>
          </p:nvPr>
        </p:nvSpPr>
        <p:spPr/>
        <p:txBody>
          <a:bodyPr/>
          <a:lstStyle/>
          <a:p>
            <a:r>
              <a:rPr lang="en-US" smtClean="0"/>
              <a:t>Sven Rosvall</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3722196131"/>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34"/>
          <p:cNvCxnSpPr>
            <a:stCxn id="33" idx="1"/>
            <a:endCxn id="14" idx="3"/>
          </p:cNvCxnSpPr>
          <p:nvPr/>
        </p:nvCxnSpPr>
        <p:spPr>
          <a:xfrm>
            <a:off x="4391716" y="1656489"/>
            <a:ext cx="1579594" cy="890848"/>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29" idx="3"/>
            <a:endCxn id="19" idx="1"/>
          </p:cNvCxnSpPr>
          <p:nvPr/>
        </p:nvCxnSpPr>
        <p:spPr>
          <a:xfrm flipH="1">
            <a:off x="6715644" y="1475166"/>
            <a:ext cx="1208290" cy="1299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27" idx="3"/>
            <a:endCxn id="15" idx="1"/>
          </p:cNvCxnSpPr>
          <p:nvPr/>
        </p:nvCxnSpPr>
        <p:spPr>
          <a:xfrm flipH="1" flipV="1">
            <a:off x="6836352" y="4727520"/>
            <a:ext cx="1702724" cy="922022"/>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26" idx="3"/>
            <a:endCxn id="15" idx="1"/>
          </p:cNvCxnSpPr>
          <p:nvPr/>
        </p:nvCxnSpPr>
        <p:spPr>
          <a:xfrm flipH="1">
            <a:off x="6836352" y="4683535"/>
            <a:ext cx="1896687" cy="43985"/>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30" idx="1"/>
            <a:endCxn id="17" idx="3"/>
          </p:cNvCxnSpPr>
          <p:nvPr/>
        </p:nvCxnSpPr>
        <p:spPr>
          <a:xfrm flipV="1">
            <a:off x="3138227" y="3817620"/>
            <a:ext cx="1683501" cy="803222"/>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32" idx="1"/>
            <a:endCxn id="17" idx="3"/>
          </p:cNvCxnSpPr>
          <p:nvPr/>
        </p:nvCxnSpPr>
        <p:spPr>
          <a:xfrm>
            <a:off x="3258848" y="3014577"/>
            <a:ext cx="1562880" cy="803043"/>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1" idx="1"/>
            <a:endCxn id="16" idx="3"/>
          </p:cNvCxnSpPr>
          <p:nvPr/>
        </p:nvCxnSpPr>
        <p:spPr>
          <a:xfrm flipV="1">
            <a:off x="3814675" y="5306642"/>
            <a:ext cx="1778925" cy="72303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28" idx="3"/>
            <a:endCxn id="19" idx="1"/>
          </p:cNvCxnSpPr>
          <p:nvPr/>
        </p:nvCxnSpPr>
        <p:spPr>
          <a:xfrm flipH="1">
            <a:off x="6715644" y="2566905"/>
            <a:ext cx="1837286" cy="208161"/>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sv-SE" dirty="0" smtClean="0"/>
              <a:t>Snowflake Schema</a:t>
            </a:r>
            <a:endParaRPr lang="en-IE" dirty="0"/>
          </a:p>
        </p:txBody>
      </p:sp>
      <p:sp>
        <p:nvSpPr>
          <p:cNvPr id="3" name="Content Placeholder 2"/>
          <p:cNvSpPr>
            <a:spLocks noGrp="1"/>
          </p:cNvSpPr>
          <p:nvPr>
            <p:ph idx="1"/>
          </p:nvPr>
        </p:nvSpPr>
        <p:spPr>
          <a:xfrm>
            <a:off x="457200" y="1600200"/>
            <a:ext cx="3733800" cy="4525963"/>
          </a:xfrm>
        </p:spPr>
        <p:txBody>
          <a:bodyPr/>
          <a:lstStyle/>
          <a:p>
            <a:r>
              <a:rPr lang="sv-SE" dirty="0" smtClean="0"/>
              <a:t>More Normalized</a:t>
            </a:r>
          </a:p>
          <a:p>
            <a:endParaRPr lang="en-IE" dirty="0"/>
          </a:p>
        </p:txBody>
      </p:sp>
      <p:sp>
        <p:nvSpPr>
          <p:cNvPr id="4" name="Date Placeholder 3"/>
          <p:cNvSpPr>
            <a:spLocks noGrp="1"/>
          </p:cNvSpPr>
          <p:nvPr>
            <p:ph type="dt" sz="half" idx="10"/>
          </p:nvPr>
        </p:nvSpPr>
        <p:spPr/>
        <p:txBody>
          <a:bodyPr/>
          <a:lstStyle/>
          <a:p>
            <a:r>
              <a:rPr lang="en-US" smtClean="0"/>
              <a:t>ACCU 2010-04-15</a:t>
            </a:r>
            <a:endParaRPr lang="en-US" dirty="0"/>
          </a:p>
        </p:txBody>
      </p:sp>
      <p:sp>
        <p:nvSpPr>
          <p:cNvPr id="5" name="Footer Placeholder 4"/>
          <p:cNvSpPr>
            <a:spLocks noGrp="1"/>
          </p:cNvSpPr>
          <p:nvPr>
            <p:ph type="ftr" sz="quarter" idx="11"/>
          </p:nvPr>
        </p:nvSpPr>
        <p:spPr/>
        <p:txBody>
          <a:bodyPr/>
          <a:lstStyle/>
          <a:p>
            <a:r>
              <a:rPr lang="en-US" smtClean="0"/>
              <a:t>Sven Rosvall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13</a:t>
            </a:fld>
            <a:endParaRPr lang="en-US" dirty="0"/>
          </a:p>
        </p:txBody>
      </p:sp>
      <p:cxnSp>
        <p:nvCxnSpPr>
          <p:cNvPr id="7" name="Straight Connector 6"/>
          <p:cNvCxnSpPr>
            <a:stCxn id="17" idx="1"/>
            <a:endCxn id="13" idx="3"/>
          </p:cNvCxnSpPr>
          <p:nvPr/>
        </p:nvCxnSpPr>
        <p:spPr>
          <a:xfrm>
            <a:off x="4100599" y="3817620"/>
            <a:ext cx="2447925" cy="18704"/>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6" idx="2"/>
            <a:endCxn id="13" idx="0"/>
          </p:cNvCxnSpPr>
          <p:nvPr/>
        </p:nvCxnSpPr>
        <p:spPr>
          <a:xfrm flipV="1">
            <a:off x="5233036" y="3150524"/>
            <a:ext cx="591588" cy="249901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15" idx="2"/>
            <a:endCxn id="13" idx="0"/>
          </p:cNvCxnSpPr>
          <p:nvPr/>
        </p:nvCxnSpPr>
        <p:spPr>
          <a:xfrm flipH="1" flipV="1">
            <a:off x="5824624" y="3150524"/>
            <a:ext cx="1372293" cy="19198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19" idx="0"/>
            <a:endCxn id="13" idx="2"/>
          </p:cNvCxnSpPr>
          <p:nvPr/>
        </p:nvCxnSpPr>
        <p:spPr>
          <a:xfrm flipH="1">
            <a:off x="5824624" y="2432166"/>
            <a:ext cx="1251585" cy="20899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14" idx="0"/>
            <a:endCxn id="13" idx="2"/>
          </p:cNvCxnSpPr>
          <p:nvPr/>
        </p:nvCxnSpPr>
        <p:spPr>
          <a:xfrm>
            <a:off x="5610746" y="2204437"/>
            <a:ext cx="213878" cy="2317687"/>
          </a:xfrm>
          <a:prstGeom prst="line">
            <a:avLst/>
          </a:prstGeom>
        </p:spPr>
        <p:style>
          <a:lnRef idx="1">
            <a:schemeClr val="accent1"/>
          </a:lnRef>
          <a:fillRef idx="0">
            <a:schemeClr val="accent1"/>
          </a:fillRef>
          <a:effectRef idx="0">
            <a:schemeClr val="accent1"/>
          </a:effectRef>
          <a:fontRef idx="minor">
            <a:schemeClr val="tx1"/>
          </a:fontRef>
        </p:style>
      </p:cxnSp>
      <p:sp>
        <p:nvSpPr>
          <p:cNvPr id="13" name="Flowchart: Predefined Process 12"/>
          <p:cNvSpPr/>
          <p:nvPr/>
        </p:nvSpPr>
        <p:spPr>
          <a:xfrm>
            <a:off x="5100724" y="3150524"/>
            <a:ext cx="1447800" cy="1371600"/>
          </a:xfrm>
          <a:prstGeom prst="flowChartPredefinedProcess">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sv-SE" dirty="0" smtClean="0"/>
              <a:t>Facts</a:t>
            </a:r>
            <a:endParaRPr lang="en-IE" dirty="0"/>
          </a:p>
        </p:txBody>
      </p:sp>
      <p:sp>
        <p:nvSpPr>
          <p:cNvPr id="14" name="Flowchart: Process 13"/>
          <p:cNvSpPr/>
          <p:nvPr/>
        </p:nvSpPr>
        <p:spPr>
          <a:xfrm>
            <a:off x="5250181" y="2204437"/>
            <a:ext cx="721129"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a:t>
            </a:r>
            <a:endParaRPr lang="en-IE" dirty="0"/>
          </a:p>
        </p:txBody>
      </p:sp>
      <p:sp>
        <p:nvSpPr>
          <p:cNvPr id="15" name="Flowchart: Process 14"/>
          <p:cNvSpPr/>
          <p:nvPr/>
        </p:nvSpPr>
        <p:spPr>
          <a:xfrm>
            <a:off x="6836352" y="4384620"/>
            <a:ext cx="721129"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a:t>
            </a:r>
            <a:endParaRPr lang="en-IE" dirty="0"/>
          </a:p>
        </p:txBody>
      </p:sp>
      <p:sp>
        <p:nvSpPr>
          <p:cNvPr id="16" name="Flowchart: Process 15"/>
          <p:cNvSpPr/>
          <p:nvPr/>
        </p:nvSpPr>
        <p:spPr>
          <a:xfrm>
            <a:off x="4872471" y="4963742"/>
            <a:ext cx="721129"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a:t>
            </a:r>
            <a:endParaRPr lang="en-IE" dirty="0"/>
          </a:p>
        </p:txBody>
      </p:sp>
      <p:sp>
        <p:nvSpPr>
          <p:cNvPr id="17" name="Flowchart: Process 16"/>
          <p:cNvSpPr/>
          <p:nvPr/>
        </p:nvSpPr>
        <p:spPr>
          <a:xfrm>
            <a:off x="4100599" y="3474720"/>
            <a:ext cx="721129"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a:t>
            </a:r>
            <a:endParaRPr lang="en-IE" dirty="0"/>
          </a:p>
        </p:txBody>
      </p:sp>
      <p:sp>
        <p:nvSpPr>
          <p:cNvPr id="19" name="Flowchart: Process 18"/>
          <p:cNvSpPr/>
          <p:nvPr/>
        </p:nvSpPr>
        <p:spPr>
          <a:xfrm>
            <a:off x="6715644" y="2432166"/>
            <a:ext cx="721129"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a:t>
            </a:r>
            <a:endParaRPr lang="en-IE" dirty="0"/>
          </a:p>
        </p:txBody>
      </p:sp>
      <p:sp>
        <p:nvSpPr>
          <p:cNvPr id="26" name="Flowchart: Process 25"/>
          <p:cNvSpPr/>
          <p:nvPr/>
        </p:nvSpPr>
        <p:spPr>
          <a:xfrm>
            <a:off x="8011910" y="4340635"/>
            <a:ext cx="721129"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a:t>
            </a:r>
            <a:endParaRPr lang="en-IE" dirty="0"/>
          </a:p>
        </p:txBody>
      </p:sp>
      <p:sp>
        <p:nvSpPr>
          <p:cNvPr id="27" name="Flowchart: Process 26"/>
          <p:cNvSpPr/>
          <p:nvPr/>
        </p:nvSpPr>
        <p:spPr>
          <a:xfrm>
            <a:off x="7817947" y="5306642"/>
            <a:ext cx="721129"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a:t>
            </a:r>
            <a:endParaRPr lang="en-IE" dirty="0"/>
          </a:p>
        </p:txBody>
      </p:sp>
      <p:sp>
        <p:nvSpPr>
          <p:cNvPr id="28" name="Flowchart: Process 27"/>
          <p:cNvSpPr/>
          <p:nvPr/>
        </p:nvSpPr>
        <p:spPr>
          <a:xfrm>
            <a:off x="7831801" y="2224005"/>
            <a:ext cx="721129"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a:t>
            </a:r>
            <a:endParaRPr lang="en-IE" dirty="0"/>
          </a:p>
        </p:txBody>
      </p:sp>
      <p:sp>
        <p:nvSpPr>
          <p:cNvPr id="29" name="Flowchart: Process 28"/>
          <p:cNvSpPr/>
          <p:nvPr/>
        </p:nvSpPr>
        <p:spPr>
          <a:xfrm>
            <a:off x="7202805" y="1132266"/>
            <a:ext cx="721129"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a:t>
            </a:r>
            <a:endParaRPr lang="en-IE" dirty="0"/>
          </a:p>
        </p:txBody>
      </p:sp>
      <p:sp>
        <p:nvSpPr>
          <p:cNvPr id="30" name="Flowchart: Process 29"/>
          <p:cNvSpPr/>
          <p:nvPr/>
        </p:nvSpPr>
        <p:spPr>
          <a:xfrm>
            <a:off x="3138227" y="4277942"/>
            <a:ext cx="721129"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a:t>
            </a:r>
            <a:endParaRPr lang="en-IE" dirty="0"/>
          </a:p>
        </p:txBody>
      </p:sp>
      <p:sp>
        <p:nvSpPr>
          <p:cNvPr id="31" name="Flowchart: Process 30"/>
          <p:cNvSpPr/>
          <p:nvPr/>
        </p:nvSpPr>
        <p:spPr>
          <a:xfrm>
            <a:off x="3814675" y="5686778"/>
            <a:ext cx="721129"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a:t>
            </a:r>
            <a:endParaRPr lang="en-IE" dirty="0"/>
          </a:p>
        </p:txBody>
      </p:sp>
      <p:sp>
        <p:nvSpPr>
          <p:cNvPr id="32" name="Flowchart: Process 31"/>
          <p:cNvSpPr/>
          <p:nvPr/>
        </p:nvSpPr>
        <p:spPr>
          <a:xfrm>
            <a:off x="3258848" y="2671677"/>
            <a:ext cx="721129"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a:t>
            </a:r>
            <a:endParaRPr lang="en-IE" dirty="0"/>
          </a:p>
        </p:txBody>
      </p:sp>
      <p:sp>
        <p:nvSpPr>
          <p:cNvPr id="33" name="Flowchart: Process 32"/>
          <p:cNvSpPr/>
          <p:nvPr/>
        </p:nvSpPr>
        <p:spPr>
          <a:xfrm>
            <a:off x="4391716" y="1313589"/>
            <a:ext cx="721129"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a:t>
            </a:r>
            <a:endParaRPr lang="en-IE" dirty="0"/>
          </a:p>
        </p:txBody>
      </p:sp>
      <p:cxnSp>
        <p:nvCxnSpPr>
          <p:cNvPr id="125" name="Straight Connector 124"/>
          <p:cNvCxnSpPr>
            <a:stCxn id="126" idx="2"/>
            <a:endCxn id="16" idx="0"/>
          </p:cNvCxnSpPr>
          <p:nvPr/>
        </p:nvCxnSpPr>
        <p:spPr>
          <a:xfrm flipH="1" flipV="1">
            <a:off x="5233036" y="4963742"/>
            <a:ext cx="873529" cy="1539249"/>
          </a:xfrm>
          <a:prstGeom prst="line">
            <a:avLst/>
          </a:prstGeom>
        </p:spPr>
        <p:style>
          <a:lnRef idx="1">
            <a:schemeClr val="accent1"/>
          </a:lnRef>
          <a:fillRef idx="0">
            <a:schemeClr val="accent1"/>
          </a:fillRef>
          <a:effectRef idx="0">
            <a:schemeClr val="accent1"/>
          </a:effectRef>
          <a:fontRef idx="minor">
            <a:schemeClr val="tx1"/>
          </a:fontRef>
        </p:style>
      </p:cxnSp>
      <p:sp>
        <p:nvSpPr>
          <p:cNvPr id="126" name="Flowchart: Process 125"/>
          <p:cNvSpPr/>
          <p:nvPr/>
        </p:nvSpPr>
        <p:spPr>
          <a:xfrm>
            <a:off x="5746000" y="5817191"/>
            <a:ext cx="721129"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a:t>
            </a:r>
            <a:endParaRPr lang="en-IE" dirty="0"/>
          </a:p>
        </p:txBody>
      </p:sp>
    </p:spTree>
    <p:extLst>
      <p:ext uri="{BB962C8B-B14F-4D97-AF65-F5344CB8AC3E}">
        <p14:creationId xmlns:p14="http://schemas.microsoft.com/office/powerpoint/2010/main" val="2170039313"/>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Simple OLTP Schema</a:t>
            </a:r>
            <a:endParaRPr lang="en-IE" dirty="0"/>
          </a:p>
        </p:txBody>
      </p:sp>
      <p:sp>
        <p:nvSpPr>
          <p:cNvPr id="3" name="Content Placeholder 2"/>
          <p:cNvSpPr>
            <a:spLocks noGrp="1"/>
          </p:cNvSpPr>
          <p:nvPr>
            <p:ph idx="1"/>
          </p:nvPr>
        </p:nvSpPr>
        <p:spPr/>
        <p:txBody>
          <a:bodyPr/>
          <a:lstStyle/>
          <a:p>
            <a:endParaRPr lang="en-IE"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295400"/>
            <a:ext cx="7188201"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t>ACCU 2010-04-15</a:t>
            </a:r>
            <a:endParaRPr lang="en-US" dirty="0"/>
          </a:p>
        </p:txBody>
      </p:sp>
      <p:sp>
        <p:nvSpPr>
          <p:cNvPr id="6" name="Footer Placeholder 5"/>
          <p:cNvSpPr>
            <a:spLocks noGrp="1"/>
          </p:cNvSpPr>
          <p:nvPr>
            <p:ph type="ftr" sz="quarter" idx="11"/>
          </p:nvPr>
        </p:nvSpPr>
        <p:spPr/>
        <p:txBody>
          <a:bodyPr/>
          <a:lstStyle/>
          <a:p>
            <a:r>
              <a:rPr lang="en-US" dirty="0" smtClean="0"/>
              <a:t>Sven Rosvall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14</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Simple Star Schema</a:t>
            </a:r>
            <a:endParaRPr lang="en-IE" dirty="0"/>
          </a:p>
        </p:txBody>
      </p:sp>
      <p:sp>
        <p:nvSpPr>
          <p:cNvPr id="5" name="Content Placeholder 4"/>
          <p:cNvSpPr>
            <a:spLocks noGrp="1"/>
          </p:cNvSpPr>
          <p:nvPr>
            <p:ph idx="1"/>
          </p:nvPr>
        </p:nvSpPr>
        <p:spPr/>
        <p:txBody>
          <a:bodyPr/>
          <a:lstStyle/>
          <a:p>
            <a:endParaRPr lang="en-IE"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057400"/>
            <a:ext cx="8183487" cy="4062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r>
              <a:rPr lang="en-US" smtClean="0"/>
              <a:t>ACCU 2010-04-15</a:t>
            </a:r>
            <a:endParaRPr lang="en-US" dirty="0"/>
          </a:p>
        </p:txBody>
      </p:sp>
      <p:sp>
        <p:nvSpPr>
          <p:cNvPr id="4" name="Footer Placeholder 3"/>
          <p:cNvSpPr>
            <a:spLocks noGrp="1"/>
          </p:cNvSpPr>
          <p:nvPr>
            <p:ph type="ftr" sz="quarter" idx="11"/>
          </p:nvPr>
        </p:nvSpPr>
        <p:spPr/>
        <p:txBody>
          <a:bodyPr/>
          <a:lstStyle/>
          <a:p>
            <a:r>
              <a:rPr lang="en-US" dirty="0" smtClean="0"/>
              <a:t>Sven Rosvall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503492832"/>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Data Cubes</a:t>
            </a:r>
            <a:endParaRPr lang="en-IE" dirty="0"/>
          </a:p>
        </p:txBody>
      </p:sp>
      <p:sp>
        <p:nvSpPr>
          <p:cNvPr id="3" name="Content Placeholder 2"/>
          <p:cNvSpPr>
            <a:spLocks noGrp="1"/>
          </p:cNvSpPr>
          <p:nvPr>
            <p:ph idx="1"/>
          </p:nvPr>
        </p:nvSpPr>
        <p:spPr/>
        <p:txBody>
          <a:bodyPr/>
          <a:lstStyle/>
          <a:p>
            <a:r>
              <a:rPr lang="en-IE" dirty="0" smtClean="0"/>
              <a:t>Aggregated data from Data Warehouse</a:t>
            </a:r>
          </a:p>
          <a:p>
            <a:r>
              <a:rPr lang="sv-SE" dirty="0" smtClean="0"/>
              <a:t>Organized as a hyper cube</a:t>
            </a:r>
            <a:endParaRPr lang="en-IE" dirty="0" smtClean="0"/>
          </a:p>
          <a:p>
            <a:r>
              <a:rPr lang="en-IE" dirty="0" smtClean="0"/>
              <a:t>Fast slicing/dicing</a:t>
            </a:r>
          </a:p>
        </p:txBody>
      </p:sp>
      <p:sp>
        <p:nvSpPr>
          <p:cNvPr id="4" name="Date Placeholder 3"/>
          <p:cNvSpPr>
            <a:spLocks noGrp="1"/>
          </p:cNvSpPr>
          <p:nvPr>
            <p:ph type="dt" sz="half" idx="10"/>
          </p:nvPr>
        </p:nvSpPr>
        <p:spPr/>
        <p:txBody>
          <a:bodyPr/>
          <a:lstStyle/>
          <a:p>
            <a:r>
              <a:rPr lang="en-US" smtClean="0"/>
              <a:t>ACCU 2010-04-15</a:t>
            </a:r>
            <a:endParaRPr lang="en-US" dirty="0"/>
          </a:p>
        </p:txBody>
      </p:sp>
      <p:sp>
        <p:nvSpPr>
          <p:cNvPr id="5" name="Footer Placeholder 4"/>
          <p:cNvSpPr>
            <a:spLocks noGrp="1"/>
          </p:cNvSpPr>
          <p:nvPr>
            <p:ph type="ftr" sz="quarter" idx="11"/>
          </p:nvPr>
        </p:nvSpPr>
        <p:spPr/>
        <p:txBody>
          <a:bodyPr/>
          <a:lstStyle/>
          <a:p>
            <a:r>
              <a:rPr lang="en-US" smtClean="0"/>
              <a:t>Sven Rosvall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16</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2286000"/>
            <a:ext cx="2695575" cy="282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0322175"/>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Viewing a Data Cube</a:t>
            </a:r>
            <a:endParaRPr lang="en-IE" dirty="0"/>
          </a:p>
        </p:txBody>
      </p:sp>
      <p:sp>
        <p:nvSpPr>
          <p:cNvPr id="4" name="Date Placeholder 3"/>
          <p:cNvSpPr>
            <a:spLocks noGrp="1"/>
          </p:cNvSpPr>
          <p:nvPr>
            <p:ph type="dt" sz="half" idx="10"/>
          </p:nvPr>
        </p:nvSpPr>
        <p:spPr/>
        <p:txBody>
          <a:bodyPr/>
          <a:lstStyle/>
          <a:p>
            <a:r>
              <a:rPr lang="en-US" smtClean="0"/>
              <a:t>ACCU 2010-04-15</a:t>
            </a:r>
            <a:endParaRPr lang="en-US" dirty="0"/>
          </a:p>
        </p:txBody>
      </p:sp>
      <p:sp>
        <p:nvSpPr>
          <p:cNvPr id="5" name="Footer Placeholder 4"/>
          <p:cNvSpPr>
            <a:spLocks noGrp="1"/>
          </p:cNvSpPr>
          <p:nvPr>
            <p:ph type="ftr" sz="quarter" idx="11"/>
          </p:nvPr>
        </p:nvSpPr>
        <p:spPr/>
        <p:txBody>
          <a:bodyPr/>
          <a:lstStyle/>
          <a:p>
            <a:r>
              <a:rPr lang="en-US" smtClean="0"/>
              <a:t>Sven Rosvall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17</a:t>
            </a:fld>
            <a:endParaRPr lang="en-US"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67197" y="1676400"/>
            <a:ext cx="8571399"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6851667"/>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Data</a:t>
            </a:r>
            <a:r>
              <a:rPr lang="sv-SE" baseline="0" dirty="0" smtClean="0"/>
              <a:t> Cube Architecture</a:t>
            </a:r>
            <a:endParaRPr lang="en-IE" dirty="0"/>
          </a:p>
        </p:txBody>
      </p:sp>
      <p:sp>
        <p:nvSpPr>
          <p:cNvPr id="3" name="Content Placeholder 2"/>
          <p:cNvSpPr>
            <a:spLocks noGrp="1"/>
          </p:cNvSpPr>
          <p:nvPr>
            <p:ph idx="1"/>
          </p:nvPr>
        </p:nvSpPr>
        <p:spPr>
          <a:xfrm>
            <a:off x="457200" y="1600201"/>
            <a:ext cx="4038600" cy="2743200"/>
          </a:xfrm>
        </p:spPr>
        <p:txBody>
          <a:bodyPr/>
          <a:lstStyle/>
          <a:p>
            <a:pPr marL="0" indent="0">
              <a:buNone/>
            </a:pPr>
            <a:r>
              <a:rPr lang="sv-SE" dirty="0" smtClean="0"/>
              <a:t>ROLAP</a:t>
            </a:r>
          </a:p>
          <a:p>
            <a:r>
              <a:rPr lang="sv-SE" sz="2800" dirty="0" smtClean="0"/>
              <a:t>Relational OLAP</a:t>
            </a:r>
          </a:p>
          <a:p>
            <a:r>
              <a:rPr lang="sv-SE" sz="2800" dirty="0" smtClean="0"/>
              <a:t>Built on </a:t>
            </a:r>
            <a:r>
              <a:rPr lang="sv-SE" sz="2800" dirty="0"/>
              <a:t>r</a:t>
            </a:r>
            <a:r>
              <a:rPr lang="sv-SE" sz="2800" dirty="0" smtClean="0"/>
              <a:t>elational database</a:t>
            </a:r>
          </a:p>
          <a:p>
            <a:r>
              <a:rPr lang="sv-SE" sz="2800" dirty="0" smtClean="0"/>
              <a:t>More scalable</a:t>
            </a:r>
            <a:endParaRPr lang="en-IE" sz="2800" dirty="0"/>
          </a:p>
        </p:txBody>
      </p:sp>
      <p:sp>
        <p:nvSpPr>
          <p:cNvPr id="4" name="Date Placeholder 3"/>
          <p:cNvSpPr>
            <a:spLocks noGrp="1"/>
          </p:cNvSpPr>
          <p:nvPr>
            <p:ph type="dt" sz="half" idx="10"/>
          </p:nvPr>
        </p:nvSpPr>
        <p:spPr/>
        <p:txBody>
          <a:bodyPr/>
          <a:lstStyle/>
          <a:p>
            <a:r>
              <a:rPr lang="en-US" smtClean="0"/>
              <a:t>ACCU 2010-04-15</a:t>
            </a:r>
            <a:endParaRPr lang="en-US" dirty="0"/>
          </a:p>
        </p:txBody>
      </p:sp>
      <p:sp>
        <p:nvSpPr>
          <p:cNvPr id="5" name="Footer Placeholder 4"/>
          <p:cNvSpPr>
            <a:spLocks noGrp="1"/>
          </p:cNvSpPr>
          <p:nvPr>
            <p:ph type="ftr" sz="quarter" idx="11"/>
          </p:nvPr>
        </p:nvSpPr>
        <p:spPr/>
        <p:txBody>
          <a:bodyPr/>
          <a:lstStyle/>
          <a:p>
            <a:r>
              <a:rPr lang="en-US" smtClean="0"/>
              <a:t>Sven Rosvall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18</a:t>
            </a:fld>
            <a:endParaRPr lang="en-US" dirty="0"/>
          </a:p>
        </p:txBody>
      </p:sp>
      <p:sp>
        <p:nvSpPr>
          <p:cNvPr id="7" name="Content Placeholder 2"/>
          <p:cNvSpPr txBox="1">
            <a:spLocks/>
          </p:cNvSpPr>
          <p:nvPr/>
        </p:nvSpPr>
        <p:spPr>
          <a:xfrm>
            <a:off x="4648200" y="1600200"/>
            <a:ext cx="4038600" cy="266699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sv-SE" dirty="0" smtClean="0"/>
              <a:t>MOLAP</a:t>
            </a:r>
          </a:p>
          <a:p>
            <a:r>
              <a:rPr lang="sv-SE" sz="2800" dirty="0" smtClean="0"/>
              <a:t>Multidimensional OLAP</a:t>
            </a:r>
          </a:p>
          <a:p>
            <a:r>
              <a:rPr lang="sv-SE" sz="2800" dirty="0" smtClean="0"/>
              <a:t>Built on a multi dimensional array</a:t>
            </a:r>
          </a:p>
          <a:p>
            <a:r>
              <a:rPr lang="sv-SE" sz="2800" dirty="0" smtClean="0"/>
              <a:t>Faster</a:t>
            </a:r>
          </a:p>
        </p:txBody>
      </p:sp>
      <p:sp>
        <p:nvSpPr>
          <p:cNvPr id="8" name="Content Placeholder 2"/>
          <p:cNvSpPr txBox="1">
            <a:spLocks/>
          </p:cNvSpPr>
          <p:nvPr/>
        </p:nvSpPr>
        <p:spPr>
          <a:xfrm>
            <a:off x="3352800" y="4419600"/>
            <a:ext cx="2362200" cy="1752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sv-SE" dirty="0" smtClean="0"/>
              <a:t>HOLAP</a:t>
            </a:r>
          </a:p>
          <a:p>
            <a:r>
              <a:rPr lang="sv-SE" sz="2800" dirty="0" smtClean="0"/>
              <a:t>Hybrid OLAP</a:t>
            </a:r>
          </a:p>
        </p:txBody>
      </p:sp>
    </p:spTree>
    <p:extLst>
      <p:ext uri="{BB962C8B-B14F-4D97-AF65-F5344CB8AC3E}">
        <p14:creationId xmlns:p14="http://schemas.microsoft.com/office/powerpoint/2010/main" val="1440007223"/>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Resources</a:t>
            </a:r>
            <a:endParaRPr lang="en-IE" dirty="0"/>
          </a:p>
        </p:txBody>
      </p:sp>
      <p:sp>
        <p:nvSpPr>
          <p:cNvPr id="3" name="Content Placeholder 2"/>
          <p:cNvSpPr>
            <a:spLocks noGrp="1"/>
          </p:cNvSpPr>
          <p:nvPr>
            <p:ph idx="1"/>
          </p:nvPr>
        </p:nvSpPr>
        <p:spPr>
          <a:xfrm>
            <a:off x="457200" y="1600200"/>
            <a:ext cx="5410200" cy="4525963"/>
          </a:xfrm>
        </p:spPr>
        <p:txBody>
          <a:bodyPr/>
          <a:lstStyle/>
          <a:p>
            <a:r>
              <a:rPr lang="en-IE" dirty="0"/>
              <a:t>The Data Warehouse Toolkit: </a:t>
            </a:r>
            <a:r>
              <a:rPr lang="en-IE" dirty="0" smtClean="0"/>
              <a:t>by </a:t>
            </a:r>
            <a:r>
              <a:rPr lang="en-IE" dirty="0"/>
              <a:t>Ralph Kimball and </a:t>
            </a:r>
            <a:r>
              <a:rPr lang="en-IE" dirty="0" err="1"/>
              <a:t>Margy</a:t>
            </a:r>
            <a:r>
              <a:rPr lang="en-IE" dirty="0"/>
              <a:t> Ross</a:t>
            </a:r>
          </a:p>
        </p:txBody>
      </p:sp>
      <p:sp>
        <p:nvSpPr>
          <p:cNvPr id="4" name="Date Placeholder 3"/>
          <p:cNvSpPr>
            <a:spLocks noGrp="1"/>
          </p:cNvSpPr>
          <p:nvPr>
            <p:ph type="dt" sz="half" idx="10"/>
          </p:nvPr>
        </p:nvSpPr>
        <p:spPr/>
        <p:txBody>
          <a:bodyPr/>
          <a:lstStyle/>
          <a:p>
            <a:r>
              <a:rPr lang="en-US" smtClean="0"/>
              <a:t>ACCU 2010-04-15</a:t>
            </a:r>
            <a:endParaRPr lang="en-US" dirty="0"/>
          </a:p>
        </p:txBody>
      </p:sp>
      <p:sp>
        <p:nvSpPr>
          <p:cNvPr id="5" name="Footer Placeholder 4"/>
          <p:cNvSpPr>
            <a:spLocks noGrp="1"/>
          </p:cNvSpPr>
          <p:nvPr>
            <p:ph type="ftr" sz="quarter" idx="11"/>
          </p:nvPr>
        </p:nvSpPr>
        <p:spPr/>
        <p:txBody>
          <a:bodyPr/>
          <a:lstStyle/>
          <a:p>
            <a:r>
              <a:rPr lang="en-US" smtClean="0"/>
              <a:t>Sven Rosvall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19</a:t>
            </a:fld>
            <a:endParaRPr lang="en-US"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1447800"/>
            <a:ext cx="2171700"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9948965"/>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Databases</a:t>
            </a:r>
            <a:endParaRPr lang="en-IE" dirty="0"/>
          </a:p>
        </p:txBody>
      </p:sp>
      <p:sp>
        <p:nvSpPr>
          <p:cNvPr id="3" name="Content Placeholder 2"/>
          <p:cNvSpPr>
            <a:spLocks noGrp="1"/>
          </p:cNvSpPr>
          <p:nvPr>
            <p:ph idx="1"/>
          </p:nvPr>
        </p:nvSpPr>
        <p:spPr>
          <a:xfrm>
            <a:off x="457200" y="1600200"/>
            <a:ext cx="4038600" cy="4525963"/>
          </a:xfrm>
        </p:spPr>
        <p:txBody>
          <a:bodyPr/>
          <a:lstStyle/>
          <a:p>
            <a:pPr marL="0" indent="0">
              <a:buNone/>
            </a:pPr>
            <a:r>
              <a:rPr lang="en-IE" dirty="0" smtClean="0"/>
              <a:t>Traditional Databases (OLTP)</a:t>
            </a:r>
          </a:p>
          <a:p>
            <a:r>
              <a:rPr lang="en-IE" sz="2800" dirty="0" smtClean="0"/>
              <a:t>Ordering</a:t>
            </a:r>
          </a:p>
          <a:p>
            <a:r>
              <a:rPr lang="en-IE" sz="2800" dirty="0" smtClean="0"/>
              <a:t>Inventory</a:t>
            </a:r>
          </a:p>
          <a:p>
            <a:r>
              <a:rPr lang="en-IE" sz="2800" dirty="0" smtClean="0"/>
              <a:t>Customers</a:t>
            </a:r>
          </a:p>
          <a:p>
            <a:r>
              <a:rPr lang="en-IE" sz="2800" dirty="0" smtClean="0"/>
              <a:t>Accounting</a:t>
            </a:r>
          </a:p>
          <a:p>
            <a:endParaRPr lang="en-IE" sz="2400" dirty="0"/>
          </a:p>
        </p:txBody>
      </p:sp>
      <p:sp>
        <p:nvSpPr>
          <p:cNvPr id="4" name="Date Placeholder 3"/>
          <p:cNvSpPr>
            <a:spLocks noGrp="1"/>
          </p:cNvSpPr>
          <p:nvPr>
            <p:ph type="dt" sz="half" idx="10"/>
          </p:nvPr>
        </p:nvSpPr>
        <p:spPr/>
        <p:txBody>
          <a:bodyPr/>
          <a:lstStyle/>
          <a:p>
            <a:r>
              <a:rPr lang="en-US" smtClean="0"/>
              <a:t>ACCU 2010-04-15</a:t>
            </a:r>
            <a:endParaRPr lang="en-US" dirty="0"/>
          </a:p>
        </p:txBody>
      </p:sp>
      <p:sp>
        <p:nvSpPr>
          <p:cNvPr id="5" name="Footer Placeholder 4"/>
          <p:cNvSpPr>
            <a:spLocks noGrp="1"/>
          </p:cNvSpPr>
          <p:nvPr>
            <p:ph type="ftr" sz="quarter" idx="11"/>
          </p:nvPr>
        </p:nvSpPr>
        <p:spPr/>
        <p:txBody>
          <a:bodyPr/>
          <a:lstStyle/>
          <a:p>
            <a:r>
              <a:rPr lang="en-US" smtClean="0"/>
              <a:t>Sven Rosvall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a:t>
            </a:fld>
            <a:endParaRPr lang="en-US" dirty="0"/>
          </a:p>
        </p:txBody>
      </p:sp>
      <p:sp>
        <p:nvSpPr>
          <p:cNvPr id="7" name="Cloud 6"/>
          <p:cNvSpPr/>
          <p:nvPr/>
        </p:nvSpPr>
        <p:spPr>
          <a:xfrm>
            <a:off x="4724400" y="1752600"/>
            <a:ext cx="4114800" cy="3733800"/>
          </a:xfrm>
          <a:prstGeom prst="cloud">
            <a:avLst/>
          </a:prstGeom>
          <a:noFill/>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TextBox 7"/>
          <p:cNvSpPr txBox="1"/>
          <p:nvPr/>
        </p:nvSpPr>
        <p:spPr>
          <a:xfrm rot="20587311">
            <a:off x="4893270" y="2374935"/>
            <a:ext cx="1932142" cy="954107"/>
          </a:xfrm>
          <a:prstGeom prst="rect">
            <a:avLst/>
          </a:prstGeom>
          <a:noFill/>
        </p:spPr>
        <p:txBody>
          <a:bodyPr wrap="square" rtlCol="0">
            <a:spAutoFit/>
          </a:bodyPr>
          <a:lstStyle/>
          <a:p>
            <a:pPr algn="ctr"/>
            <a:r>
              <a:rPr lang="en-IE" sz="2800" dirty="0" smtClean="0"/>
              <a:t>Business Intelligence</a:t>
            </a:r>
            <a:endParaRPr lang="en-IE" sz="2800" dirty="0"/>
          </a:p>
        </p:txBody>
      </p:sp>
      <p:sp>
        <p:nvSpPr>
          <p:cNvPr id="9" name="TextBox 8"/>
          <p:cNvSpPr txBox="1"/>
          <p:nvPr/>
        </p:nvSpPr>
        <p:spPr>
          <a:xfrm rot="1313453">
            <a:off x="7088437" y="2559600"/>
            <a:ext cx="1266283" cy="584775"/>
          </a:xfrm>
          <a:prstGeom prst="rect">
            <a:avLst/>
          </a:prstGeom>
          <a:noFill/>
        </p:spPr>
        <p:txBody>
          <a:bodyPr wrap="square" rtlCol="0">
            <a:spAutoFit/>
          </a:bodyPr>
          <a:lstStyle/>
          <a:p>
            <a:r>
              <a:rPr lang="en-IE" sz="3200" dirty="0" smtClean="0"/>
              <a:t>OLAP</a:t>
            </a:r>
            <a:endParaRPr lang="en-IE" sz="2000" dirty="0"/>
          </a:p>
        </p:txBody>
      </p:sp>
      <p:sp>
        <p:nvSpPr>
          <p:cNvPr id="10" name="TextBox 9"/>
          <p:cNvSpPr txBox="1"/>
          <p:nvPr/>
        </p:nvSpPr>
        <p:spPr>
          <a:xfrm rot="21012418">
            <a:off x="6147520" y="4218708"/>
            <a:ext cx="1303536" cy="954107"/>
          </a:xfrm>
          <a:prstGeom prst="rect">
            <a:avLst/>
          </a:prstGeom>
          <a:noFill/>
        </p:spPr>
        <p:txBody>
          <a:bodyPr wrap="square" rtlCol="0">
            <a:spAutoFit/>
          </a:bodyPr>
          <a:lstStyle/>
          <a:p>
            <a:r>
              <a:rPr lang="en-IE" sz="2800" dirty="0" smtClean="0"/>
              <a:t>Data Cube</a:t>
            </a:r>
            <a:endParaRPr lang="en-IE" sz="2800" dirty="0"/>
          </a:p>
        </p:txBody>
      </p:sp>
      <p:sp>
        <p:nvSpPr>
          <p:cNvPr id="11" name="TextBox 10"/>
          <p:cNvSpPr txBox="1"/>
          <p:nvPr/>
        </p:nvSpPr>
        <p:spPr>
          <a:xfrm rot="1012377">
            <a:off x="5977135" y="3656424"/>
            <a:ext cx="2765395" cy="523220"/>
          </a:xfrm>
          <a:prstGeom prst="rect">
            <a:avLst/>
          </a:prstGeom>
          <a:noFill/>
        </p:spPr>
        <p:txBody>
          <a:bodyPr wrap="square" rtlCol="0">
            <a:spAutoFit/>
          </a:bodyPr>
          <a:lstStyle/>
          <a:p>
            <a:r>
              <a:rPr lang="en-IE" sz="2800" dirty="0" smtClean="0"/>
              <a:t>Data Warehouse</a:t>
            </a:r>
            <a:endParaRPr lang="en-IE" sz="2800" dirty="0"/>
          </a:p>
        </p:txBody>
      </p:sp>
    </p:spTree>
    <p:extLst>
      <p:ext uri="{BB962C8B-B14F-4D97-AF65-F5344CB8AC3E}">
        <p14:creationId xmlns:p14="http://schemas.microsoft.com/office/powerpoint/2010/main" val="3129564468"/>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Business Intelligence</a:t>
            </a:r>
            <a:endParaRPr lang="en-IE" dirty="0"/>
          </a:p>
        </p:txBody>
      </p:sp>
      <p:sp>
        <p:nvSpPr>
          <p:cNvPr id="3" name="Content Placeholder 2"/>
          <p:cNvSpPr>
            <a:spLocks noGrp="1"/>
          </p:cNvSpPr>
          <p:nvPr>
            <p:ph idx="1"/>
          </p:nvPr>
        </p:nvSpPr>
        <p:spPr/>
        <p:txBody>
          <a:bodyPr/>
          <a:lstStyle/>
          <a:p>
            <a:r>
              <a:rPr lang="en-IE" dirty="0" smtClean="0"/>
              <a:t>Static Reports</a:t>
            </a:r>
          </a:p>
          <a:p>
            <a:r>
              <a:rPr lang="en-IE" dirty="0" smtClean="0"/>
              <a:t>Analysis Services (dynamic)</a:t>
            </a:r>
          </a:p>
          <a:p>
            <a:r>
              <a:rPr lang="en-IE" dirty="0" smtClean="0"/>
              <a:t>Data Mining</a:t>
            </a:r>
          </a:p>
          <a:p>
            <a:endParaRPr lang="en-IE" dirty="0" smtClean="0"/>
          </a:p>
          <a:p>
            <a:pPr marL="0" indent="0">
              <a:buNone/>
            </a:pPr>
            <a:r>
              <a:rPr lang="en-IE" dirty="0" smtClean="0">
                <a:sym typeface="Symbol"/>
              </a:rPr>
              <a:t> </a:t>
            </a:r>
            <a:r>
              <a:rPr lang="en-IE" dirty="0" smtClean="0"/>
              <a:t>Decision Support</a:t>
            </a:r>
            <a:endParaRPr lang="en-IE" dirty="0"/>
          </a:p>
        </p:txBody>
      </p:sp>
      <p:sp>
        <p:nvSpPr>
          <p:cNvPr id="4" name="Date Placeholder 3"/>
          <p:cNvSpPr>
            <a:spLocks noGrp="1"/>
          </p:cNvSpPr>
          <p:nvPr>
            <p:ph type="dt" sz="half" idx="10"/>
          </p:nvPr>
        </p:nvSpPr>
        <p:spPr/>
        <p:txBody>
          <a:bodyPr/>
          <a:lstStyle/>
          <a:p>
            <a:r>
              <a:rPr lang="en-US" smtClean="0"/>
              <a:t>ACCU 2010-04-15</a:t>
            </a:r>
            <a:endParaRPr lang="en-US" dirty="0"/>
          </a:p>
        </p:txBody>
      </p:sp>
      <p:sp>
        <p:nvSpPr>
          <p:cNvPr id="5" name="Footer Placeholder 4"/>
          <p:cNvSpPr>
            <a:spLocks noGrp="1"/>
          </p:cNvSpPr>
          <p:nvPr>
            <p:ph type="ftr" sz="quarter" idx="11"/>
          </p:nvPr>
        </p:nvSpPr>
        <p:spPr/>
        <p:txBody>
          <a:bodyPr/>
          <a:lstStyle/>
          <a:p>
            <a:r>
              <a:rPr lang="en-US" smtClean="0"/>
              <a:t>Sven Rosvall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297533931"/>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68313" y="260350"/>
            <a:ext cx="8229600" cy="1143000"/>
          </a:xfrm>
        </p:spPr>
        <p:txBody>
          <a:bodyPr>
            <a:normAutofit/>
          </a:bodyPr>
          <a:lstStyle/>
          <a:p>
            <a:pPr eaLnBrk="1" hangingPunct="1"/>
            <a:r>
              <a:rPr lang="en-IE" dirty="0" smtClean="0"/>
              <a:t>Business Intelligence</a:t>
            </a:r>
          </a:p>
        </p:txBody>
      </p:sp>
      <p:sp>
        <p:nvSpPr>
          <p:cNvPr id="4099" name="Rectangle 3"/>
          <p:cNvSpPr>
            <a:spLocks noGrp="1" noChangeArrowheads="1"/>
          </p:cNvSpPr>
          <p:nvPr>
            <p:ph type="body" idx="1"/>
          </p:nvPr>
        </p:nvSpPr>
        <p:spPr>
          <a:xfrm>
            <a:off x="533400" y="2187753"/>
            <a:ext cx="8229600" cy="3182938"/>
          </a:xfrm>
        </p:spPr>
        <p:txBody>
          <a:bodyPr/>
          <a:lstStyle/>
          <a:p>
            <a:pPr eaLnBrk="1" hangingPunct="1"/>
            <a:r>
              <a:rPr lang="en-IE" dirty="0" smtClean="0"/>
              <a:t>Knowing Your Business</a:t>
            </a:r>
          </a:p>
          <a:p>
            <a:pPr eaLnBrk="1" hangingPunct="1"/>
            <a:r>
              <a:rPr lang="en-IE" dirty="0" smtClean="0"/>
              <a:t>Impact of Promotions</a:t>
            </a:r>
          </a:p>
          <a:p>
            <a:pPr eaLnBrk="1" hangingPunct="1"/>
            <a:r>
              <a:rPr lang="en-IE" dirty="0" smtClean="0"/>
              <a:t>Trend Analysis</a:t>
            </a:r>
          </a:p>
          <a:p>
            <a:pPr eaLnBrk="1" hangingPunct="1"/>
            <a:r>
              <a:rPr lang="en-IE" dirty="0" smtClean="0"/>
              <a:t>Planning</a:t>
            </a:r>
            <a:endParaRPr lang="en-GB" dirty="0" smtClean="0"/>
          </a:p>
        </p:txBody>
      </p:sp>
      <p:sp>
        <p:nvSpPr>
          <p:cNvPr id="2" name="TextBox 1"/>
          <p:cNvSpPr txBox="1"/>
          <p:nvPr/>
        </p:nvSpPr>
        <p:spPr>
          <a:xfrm>
            <a:off x="457200" y="1440500"/>
            <a:ext cx="5370124" cy="646331"/>
          </a:xfrm>
          <a:prstGeom prst="rect">
            <a:avLst/>
          </a:prstGeom>
          <a:noFill/>
        </p:spPr>
        <p:txBody>
          <a:bodyPr wrap="none" rtlCol="0">
            <a:spAutoFit/>
          </a:bodyPr>
          <a:lstStyle/>
          <a:p>
            <a:r>
              <a:rPr lang="en-IE" sz="3600" dirty="0"/>
              <a:t>Example: Sales </a:t>
            </a:r>
            <a:r>
              <a:rPr lang="en-IE" sz="3600" dirty="0" smtClean="0"/>
              <a:t>organisation</a:t>
            </a:r>
            <a:endParaRPr lang="en-IE" sz="3600" dirty="0"/>
          </a:p>
        </p:txBody>
      </p:sp>
      <p:sp>
        <p:nvSpPr>
          <p:cNvPr id="3" name="Date Placeholder 2"/>
          <p:cNvSpPr>
            <a:spLocks noGrp="1"/>
          </p:cNvSpPr>
          <p:nvPr>
            <p:ph type="dt" sz="half" idx="10"/>
          </p:nvPr>
        </p:nvSpPr>
        <p:spPr/>
        <p:txBody>
          <a:bodyPr/>
          <a:lstStyle/>
          <a:p>
            <a:r>
              <a:rPr lang="en-US" smtClean="0"/>
              <a:t>ACCU 2010-04-15</a:t>
            </a:r>
            <a:endParaRPr lang="en-US" dirty="0"/>
          </a:p>
        </p:txBody>
      </p:sp>
      <p:sp>
        <p:nvSpPr>
          <p:cNvPr id="4" name="Footer Placeholder 3"/>
          <p:cNvSpPr>
            <a:spLocks noGrp="1"/>
          </p:cNvSpPr>
          <p:nvPr>
            <p:ph type="ftr" sz="quarter" idx="11"/>
          </p:nvPr>
        </p:nvSpPr>
        <p:spPr/>
        <p:txBody>
          <a:bodyPr/>
          <a:lstStyle/>
          <a:p>
            <a:r>
              <a:rPr lang="en-US" smtClean="0"/>
              <a:t>Sven Rosvall</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2278012370"/>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IE" dirty="0" smtClean="0"/>
              <a:t>What is a Data Warehouse?</a:t>
            </a:r>
          </a:p>
        </p:txBody>
      </p:sp>
      <p:sp>
        <p:nvSpPr>
          <p:cNvPr id="3075" name="Rectangle 3"/>
          <p:cNvSpPr>
            <a:spLocks noGrp="1" noChangeArrowheads="1"/>
          </p:cNvSpPr>
          <p:nvPr>
            <p:ph type="body" idx="1"/>
          </p:nvPr>
        </p:nvSpPr>
        <p:spPr>
          <a:xfrm>
            <a:off x="395288" y="1628775"/>
            <a:ext cx="8229600" cy="4525963"/>
          </a:xfrm>
        </p:spPr>
        <p:txBody>
          <a:bodyPr>
            <a:normAutofit/>
          </a:bodyPr>
          <a:lstStyle/>
          <a:p>
            <a:pPr eaLnBrk="1" hangingPunct="1"/>
            <a:r>
              <a:rPr lang="en-IE" dirty="0" smtClean="0"/>
              <a:t>A database (OLAP)</a:t>
            </a:r>
          </a:p>
          <a:p>
            <a:r>
              <a:rPr lang="en-IE" dirty="0" smtClean="0"/>
              <a:t>Huge and Fast</a:t>
            </a:r>
            <a:endParaRPr lang="en-IE" dirty="0"/>
          </a:p>
          <a:p>
            <a:pPr eaLnBrk="1" hangingPunct="1"/>
            <a:r>
              <a:rPr lang="en-IE" dirty="0" smtClean="0"/>
              <a:t>Support for Business Intelligence</a:t>
            </a:r>
          </a:p>
          <a:p>
            <a:pPr lvl="1" eaLnBrk="1" hangingPunct="1"/>
            <a:r>
              <a:rPr lang="en-IE" dirty="0" smtClean="0"/>
              <a:t>Reports</a:t>
            </a:r>
          </a:p>
          <a:p>
            <a:pPr lvl="1" eaLnBrk="1" hangingPunct="1"/>
            <a:r>
              <a:rPr lang="en-IE" dirty="0" smtClean="0"/>
              <a:t>Data Mining</a:t>
            </a:r>
          </a:p>
          <a:p>
            <a:r>
              <a:rPr lang="en-IE" dirty="0"/>
              <a:t>Collect data from many OLTP</a:t>
            </a:r>
          </a:p>
          <a:p>
            <a:pPr eaLnBrk="1" hangingPunct="1"/>
            <a:r>
              <a:rPr lang="en-IE" dirty="0" smtClean="0"/>
              <a:t>Source for Data Marts and Data Cubes</a:t>
            </a:r>
            <a:endParaRPr lang="en-IE" sz="2800" b="1" dirty="0" smtClean="0"/>
          </a:p>
        </p:txBody>
      </p:sp>
      <p:sp>
        <p:nvSpPr>
          <p:cNvPr id="2" name="Date Placeholder 1"/>
          <p:cNvSpPr>
            <a:spLocks noGrp="1"/>
          </p:cNvSpPr>
          <p:nvPr>
            <p:ph type="dt" sz="half" idx="10"/>
          </p:nvPr>
        </p:nvSpPr>
        <p:spPr/>
        <p:txBody>
          <a:bodyPr/>
          <a:lstStyle/>
          <a:p>
            <a:r>
              <a:rPr lang="en-US" smtClean="0"/>
              <a:t>ACCU 2010-04-15</a:t>
            </a:r>
            <a:endParaRPr lang="en-US" dirty="0"/>
          </a:p>
        </p:txBody>
      </p:sp>
      <p:sp>
        <p:nvSpPr>
          <p:cNvPr id="3" name="Footer Placeholder 2"/>
          <p:cNvSpPr>
            <a:spLocks noGrp="1"/>
          </p:cNvSpPr>
          <p:nvPr>
            <p:ph type="ftr" sz="quarter" idx="11"/>
          </p:nvPr>
        </p:nvSpPr>
        <p:spPr/>
        <p:txBody>
          <a:bodyPr/>
          <a:lstStyle/>
          <a:p>
            <a:r>
              <a:rPr lang="en-US" smtClean="0"/>
              <a:t>Sven Rosvall</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2472066167"/>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OLTP </a:t>
            </a:r>
            <a:r>
              <a:rPr lang="en-IE" dirty="0" err="1" smtClean="0"/>
              <a:t>vs</a:t>
            </a:r>
            <a:r>
              <a:rPr lang="en-IE" dirty="0" smtClean="0"/>
              <a:t> OLAP</a:t>
            </a:r>
            <a:endParaRPr lang="en-IE" dirty="0"/>
          </a:p>
        </p:txBody>
      </p:sp>
      <p:sp>
        <p:nvSpPr>
          <p:cNvPr id="3" name="Content Placeholder 2"/>
          <p:cNvSpPr>
            <a:spLocks noGrp="1"/>
          </p:cNvSpPr>
          <p:nvPr>
            <p:ph idx="1"/>
          </p:nvPr>
        </p:nvSpPr>
        <p:spPr>
          <a:xfrm>
            <a:off x="762000" y="1600200"/>
            <a:ext cx="3962400" cy="4525963"/>
          </a:xfrm>
        </p:spPr>
        <p:txBody>
          <a:bodyPr>
            <a:normAutofit/>
          </a:bodyPr>
          <a:lstStyle/>
          <a:p>
            <a:pPr marL="0" indent="0">
              <a:buNone/>
            </a:pPr>
            <a:r>
              <a:rPr lang="en-IE" b="1" dirty="0" err="1" smtClean="0"/>
              <a:t>O</a:t>
            </a:r>
            <a:r>
              <a:rPr lang="en-IE" dirty="0" err="1" smtClean="0"/>
              <a:t>n</a:t>
            </a:r>
            <a:r>
              <a:rPr lang="en-IE" b="1" dirty="0" err="1" smtClean="0"/>
              <a:t>L</a:t>
            </a:r>
            <a:r>
              <a:rPr lang="en-IE" dirty="0" err="1" smtClean="0"/>
              <a:t>ine</a:t>
            </a:r>
            <a:r>
              <a:rPr lang="en-IE" dirty="0" smtClean="0"/>
              <a:t> </a:t>
            </a:r>
            <a:r>
              <a:rPr lang="en-IE" dirty="0"/>
              <a:t/>
            </a:r>
            <a:br>
              <a:rPr lang="en-IE" dirty="0"/>
            </a:br>
            <a:r>
              <a:rPr lang="en-IE" b="1" dirty="0" smtClean="0"/>
              <a:t>T</a:t>
            </a:r>
            <a:r>
              <a:rPr lang="en-IE" dirty="0" smtClean="0"/>
              <a:t>ransaction </a:t>
            </a:r>
            <a:br>
              <a:rPr lang="en-IE" dirty="0" smtClean="0"/>
            </a:br>
            <a:r>
              <a:rPr lang="en-IE" b="1" dirty="0" smtClean="0"/>
              <a:t>P</a:t>
            </a:r>
            <a:r>
              <a:rPr lang="en-IE" dirty="0" smtClean="0"/>
              <a:t>rocessing</a:t>
            </a:r>
          </a:p>
          <a:p>
            <a:pPr lvl="1">
              <a:buFont typeface="Arial" pitchFamily="34" charset="0"/>
              <a:buChar char="•"/>
            </a:pPr>
            <a:r>
              <a:rPr lang="en-IE" dirty="0" smtClean="0"/>
              <a:t>Data entry</a:t>
            </a:r>
          </a:p>
          <a:p>
            <a:pPr lvl="1">
              <a:buFont typeface="Arial" pitchFamily="34" charset="0"/>
              <a:buChar char="•"/>
            </a:pPr>
            <a:r>
              <a:rPr lang="en-IE" dirty="0" smtClean="0"/>
              <a:t>Processing data</a:t>
            </a:r>
          </a:p>
          <a:p>
            <a:pPr lvl="1">
              <a:buFont typeface="Arial" pitchFamily="34" charset="0"/>
              <a:buChar char="•"/>
            </a:pPr>
            <a:r>
              <a:rPr lang="en-IE" dirty="0" smtClean="0"/>
              <a:t>Consistency</a:t>
            </a:r>
          </a:p>
          <a:p>
            <a:pPr lvl="1">
              <a:buFont typeface="Arial" pitchFamily="34" charset="0"/>
              <a:buChar char="•"/>
            </a:pPr>
            <a:r>
              <a:rPr lang="en-IE" dirty="0" smtClean="0"/>
              <a:t>Business critical</a:t>
            </a:r>
          </a:p>
          <a:p>
            <a:pPr lvl="1">
              <a:buFont typeface="Arial" pitchFamily="34" charset="0"/>
              <a:buChar char="•"/>
            </a:pPr>
            <a:r>
              <a:rPr lang="en-IE" dirty="0" smtClean="0"/>
              <a:t>24/7 availability</a:t>
            </a:r>
          </a:p>
          <a:p>
            <a:pPr marL="0" indent="0">
              <a:buNone/>
            </a:pPr>
            <a:endParaRPr lang="en-IE" dirty="0"/>
          </a:p>
        </p:txBody>
      </p:sp>
      <p:sp>
        <p:nvSpPr>
          <p:cNvPr id="4" name="Date Placeholder 3"/>
          <p:cNvSpPr>
            <a:spLocks noGrp="1"/>
          </p:cNvSpPr>
          <p:nvPr>
            <p:ph type="dt" sz="half" idx="10"/>
          </p:nvPr>
        </p:nvSpPr>
        <p:spPr/>
        <p:txBody>
          <a:bodyPr/>
          <a:lstStyle/>
          <a:p>
            <a:r>
              <a:rPr lang="en-US" smtClean="0"/>
              <a:t>ACCU 2010-04-15</a:t>
            </a:r>
            <a:endParaRPr lang="en-US" dirty="0"/>
          </a:p>
        </p:txBody>
      </p:sp>
      <p:sp>
        <p:nvSpPr>
          <p:cNvPr id="5" name="Footer Placeholder 4"/>
          <p:cNvSpPr>
            <a:spLocks noGrp="1"/>
          </p:cNvSpPr>
          <p:nvPr>
            <p:ph type="ftr" sz="quarter" idx="11"/>
          </p:nvPr>
        </p:nvSpPr>
        <p:spPr/>
        <p:txBody>
          <a:bodyPr/>
          <a:lstStyle/>
          <a:p>
            <a:r>
              <a:rPr lang="en-US" smtClean="0"/>
              <a:t>Sven Rosvall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6</a:t>
            </a:fld>
            <a:endParaRPr lang="en-US" dirty="0"/>
          </a:p>
        </p:txBody>
      </p:sp>
      <p:sp>
        <p:nvSpPr>
          <p:cNvPr id="7" name="Content Placeholder 2"/>
          <p:cNvSpPr txBox="1">
            <a:spLocks/>
          </p:cNvSpPr>
          <p:nvPr/>
        </p:nvSpPr>
        <p:spPr>
          <a:xfrm>
            <a:off x="4876800" y="1600200"/>
            <a:ext cx="3962400" cy="44497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IE" b="1" dirty="0" err="1" smtClean="0"/>
              <a:t>O</a:t>
            </a:r>
            <a:r>
              <a:rPr lang="en-IE" dirty="0" err="1" smtClean="0"/>
              <a:t>n</a:t>
            </a:r>
            <a:r>
              <a:rPr lang="en-IE" b="1" dirty="0" err="1" smtClean="0"/>
              <a:t>L</a:t>
            </a:r>
            <a:r>
              <a:rPr lang="en-IE" dirty="0" err="1" smtClean="0"/>
              <a:t>ine</a:t>
            </a:r>
            <a:r>
              <a:rPr lang="en-IE" dirty="0" smtClean="0"/>
              <a:t> </a:t>
            </a:r>
            <a:br>
              <a:rPr lang="en-IE" dirty="0" smtClean="0"/>
            </a:br>
            <a:r>
              <a:rPr lang="en-IE" b="1" dirty="0" smtClean="0"/>
              <a:t>A</a:t>
            </a:r>
            <a:r>
              <a:rPr lang="en-IE" dirty="0" smtClean="0"/>
              <a:t>nalytical </a:t>
            </a:r>
            <a:br>
              <a:rPr lang="en-IE" dirty="0" smtClean="0"/>
            </a:br>
            <a:r>
              <a:rPr lang="en-IE" b="1" dirty="0" smtClean="0"/>
              <a:t>P</a:t>
            </a:r>
            <a:r>
              <a:rPr lang="en-IE" dirty="0" smtClean="0"/>
              <a:t>rocessing</a:t>
            </a:r>
          </a:p>
          <a:p>
            <a:pPr marL="742950" lvl="2" indent="-342900"/>
            <a:r>
              <a:rPr lang="en-IE" sz="2800" dirty="0" smtClean="0"/>
              <a:t>Querying</a:t>
            </a:r>
          </a:p>
          <a:p>
            <a:pPr marL="742950" lvl="2" indent="-342900"/>
            <a:r>
              <a:rPr lang="en-IE" sz="2800" dirty="0" smtClean="0"/>
              <a:t>Static data</a:t>
            </a:r>
          </a:p>
          <a:p>
            <a:pPr marL="742950" lvl="2" indent="-342900"/>
            <a:r>
              <a:rPr lang="en-IE" sz="2800" dirty="0" smtClean="0"/>
              <a:t>Strategic</a:t>
            </a:r>
            <a:endParaRPr lang="en-IE" dirty="0" smtClean="0"/>
          </a:p>
          <a:p>
            <a:endParaRPr lang="en-IE" dirty="0"/>
          </a:p>
        </p:txBody>
      </p:sp>
    </p:spTree>
    <p:extLst>
      <p:ext uri="{BB962C8B-B14F-4D97-AF65-F5344CB8AC3E}">
        <p14:creationId xmlns:p14="http://schemas.microsoft.com/office/powerpoint/2010/main" val="919529287"/>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OLTP and OLAP</a:t>
            </a:r>
            <a:endParaRPr lang="en-IE" dirty="0"/>
          </a:p>
        </p:txBody>
      </p:sp>
      <p:sp>
        <p:nvSpPr>
          <p:cNvPr id="3" name="Content Placeholder 2"/>
          <p:cNvSpPr>
            <a:spLocks noGrp="1"/>
          </p:cNvSpPr>
          <p:nvPr>
            <p:ph idx="1"/>
          </p:nvPr>
        </p:nvSpPr>
        <p:spPr>
          <a:xfrm>
            <a:off x="914400" y="1600200"/>
            <a:ext cx="4038600" cy="4525963"/>
          </a:xfrm>
        </p:spPr>
        <p:txBody>
          <a:bodyPr/>
          <a:lstStyle/>
          <a:p>
            <a:pPr marL="0" indent="0">
              <a:buNone/>
            </a:pPr>
            <a:r>
              <a:rPr lang="en-IE" dirty="0" smtClean="0"/>
              <a:t>OLTP</a:t>
            </a:r>
          </a:p>
          <a:p>
            <a:r>
              <a:rPr lang="en-IE" sz="2400" dirty="0" smtClean="0"/>
              <a:t>Tuned for updates</a:t>
            </a:r>
          </a:p>
          <a:p>
            <a:r>
              <a:rPr lang="en-IE" sz="2400" dirty="0" smtClean="0"/>
              <a:t>Few indexes</a:t>
            </a:r>
          </a:p>
          <a:p>
            <a:r>
              <a:rPr lang="en-IE" sz="2400" dirty="0" smtClean="0"/>
              <a:t>Transactions</a:t>
            </a:r>
          </a:p>
          <a:p>
            <a:r>
              <a:rPr lang="en-IE" sz="2400" dirty="0" smtClean="0"/>
              <a:t>Normalised schema (less duplication)</a:t>
            </a:r>
          </a:p>
          <a:p>
            <a:endParaRPr lang="en-IE" sz="2000" dirty="0"/>
          </a:p>
        </p:txBody>
      </p:sp>
      <p:sp>
        <p:nvSpPr>
          <p:cNvPr id="4" name="Date Placeholder 3"/>
          <p:cNvSpPr>
            <a:spLocks noGrp="1"/>
          </p:cNvSpPr>
          <p:nvPr>
            <p:ph type="dt" sz="half" idx="10"/>
          </p:nvPr>
        </p:nvSpPr>
        <p:spPr/>
        <p:txBody>
          <a:bodyPr/>
          <a:lstStyle/>
          <a:p>
            <a:r>
              <a:rPr lang="en-US" smtClean="0"/>
              <a:t>ACCU 2010-04-15</a:t>
            </a:r>
            <a:endParaRPr lang="en-US" dirty="0"/>
          </a:p>
        </p:txBody>
      </p:sp>
      <p:sp>
        <p:nvSpPr>
          <p:cNvPr id="5" name="Footer Placeholder 4"/>
          <p:cNvSpPr>
            <a:spLocks noGrp="1"/>
          </p:cNvSpPr>
          <p:nvPr>
            <p:ph type="ftr" sz="quarter" idx="11"/>
          </p:nvPr>
        </p:nvSpPr>
        <p:spPr/>
        <p:txBody>
          <a:bodyPr/>
          <a:lstStyle/>
          <a:p>
            <a:r>
              <a:rPr lang="en-US" smtClean="0"/>
              <a:t>Sven Rosvall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7</a:t>
            </a:fld>
            <a:endParaRPr lang="en-US" dirty="0"/>
          </a:p>
        </p:txBody>
      </p:sp>
      <p:sp>
        <p:nvSpPr>
          <p:cNvPr id="8" name="Rectangle 7"/>
          <p:cNvSpPr/>
          <p:nvPr/>
        </p:nvSpPr>
        <p:spPr>
          <a:xfrm>
            <a:off x="4876800" y="1600200"/>
            <a:ext cx="4419600" cy="3834896"/>
          </a:xfrm>
          <a:prstGeom prst="rect">
            <a:avLst/>
          </a:prstGeom>
        </p:spPr>
        <p:txBody>
          <a:bodyPr wrap="square">
            <a:spAutoFit/>
          </a:bodyPr>
          <a:lstStyle/>
          <a:p>
            <a:r>
              <a:rPr lang="en-IE" sz="3200" dirty="0" smtClean="0"/>
              <a:t>OLAP</a:t>
            </a:r>
            <a:endParaRPr lang="en-IE" sz="2800" dirty="0"/>
          </a:p>
          <a:p>
            <a:pPr marL="342900" indent="-342900">
              <a:spcBef>
                <a:spcPct val="20000"/>
              </a:spcBef>
              <a:buFont typeface="Arial" pitchFamily="34" charset="0"/>
              <a:buChar char="•"/>
            </a:pPr>
            <a:r>
              <a:rPr lang="en-IE" sz="2400" dirty="0"/>
              <a:t>Tuned for querying</a:t>
            </a:r>
          </a:p>
          <a:p>
            <a:pPr marL="342900" indent="-342900">
              <a:spcBef>
                <a:spcPct val="20000"/>
              </a:spcBef>
              <a:buFont typeface="Arial" pitchFamily="34" charset="0"/>
              <a:buChar char="•"/>
            </a:pPr>
            <a:r>
              <a:rPr lang="en-IE" sz="2400" dirty="0"/>
              <a:t>Many i</a:t>
            </a:r>
            <a:r>
              <a:rPr lang="en-IE" sz="2400" dirty="0" smtClean="0"/>
              <a:t>ndexes</a:t>
            </a:r>
          </a:p>
          <a:p>
            <a:pPr marL="342900" indent="-342900">
              <a:spcBef>
                <a:spcPct val="20000"/>
              </a:spcBef>
              <a:buFont typeface="Arial" pitchFamily="34" charset="0"/>
              <a:buChar char="•"/>
            </a:pPr>
            <a:r>
              <a:rPr lang="en-IE" sz="2400" dirty="0" smtClean="0"/>
              <a:t>Few/no constraints</a:t>
            </a:r>
          </a:p>
          <a:p>
            <a:pPr marL="342900" indent="-342900">
              <a:spcBef>
                <a:spcPct val="20000"/>
              </a:spcBef>
              <a:buFont typeface="Arial" pitchFamily="34" charset="0"/>
              <a:buChar char="•"/>
            </a:pPr>
            <a:r>
              <a:rPr lang="en-IE" sz="2400" dirty="0" err="1" smtClean="0"/>
              <a:t>Denormalised</a:t>
            </a:r>
            <a:r>
              <a:rPr lang="en-IE" sz="2400" dirty="0" smtClean="0"/>
              <a:t> schema (lots of duplications)</a:t>
            </a:r>
          </a:p>
          <a:p>
            <a:pPr marL="800100" lvl="1" indent="-342900">
              <a:spcBef>
                <a:spcPct val="20000"/>
              </a:spcBef>
              <a:buFont typeface="Arial" pitchFamily="34" charset="0"/>
              <a:buChar char="•"/>
            </a:pPr>
            <a:r>
              <a:rPr lang="en-IE" sz="2000" dirty="0" smtClean="0"/>
              <a:t>Dimensional schema</a:t>
            </a:r>
          </a:p>
          <a:p>
            <a:pPr marL="800100" lvl="1" indent="-342900">
              <a:spcBef>
                <a:spcPct val="20000"/>
              </a:spcBef>
              <a:buFont typeface="Arial" pitchFamily="34" charset="0"/>
              <a:buChar char="•"/>
            </a:pPr>
            <a:r>
              <a:rPr lang="en-IE" sz="2000" dirty="0" smtClean="0"/>
              <a:t>Star schema</a:t>
            </a:r>
          </a:p>
          <a:p>
            <a:pPr marL="800100" lvl="1" indent="-342900">
              <a:spcBef>
                <a:spcPct val="20000"/>
              </a:spcBef>
              <a:buFont typeface="Arial" pitchFamily="34" charset="0"/>
              <a:buChar char="•"/>
            </a:pPr>
            <a:r>
              <a:rPr lang="en-IE" sz="2000" dirty="0" smtClean="0"/>
              <a:t>Snowflake schema</a:t>
            </a:r>
            <a:endParaRPr lang="en-IE" sz="2000" dirty="0"/>
          </a:p>
        </p:txBody>
      </p:sp>
    </p:spTree>
    <p:extLst>
      <p:ext uri="{BB962C8B-B14F-4D97-AF65-F5344CB8AC3E}">
        <p14:creationId xmlns:p14="http://schemas.microsoft.com/office/powerpoint/2010/main" val="3266499398"/>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IE" dirty="0" smtClean="0"/>
              <a:t>Data Flow in Data Warehouse</a:t>
            </a:r>
            <a:endParaRPr lang="en-GB" dirty="0" smtClean="0"/>
          </a:p>
        </p:txBody>
      </p:sp>
      <p:sp>
        <p:nvSpPr>
          <p:cNvPr id="5123" name="AutoShape 4"/>
          <p:cNvSpPr>
            <a:spLocks noChangeArrowheads="1"/>
          </p:cNvSpPr>
          <p:nvPr/>
        </p:nvSpPr>
        <p:spPr bwMode="auto">
          <a:xfrm>
            <a:off x="1071474" y="1446592"/>
            <a:ext cx="1201830" cy="801220"/>
          </a:xfrm>
          <a:prstGeom prst="flowChartMagneticDisk">
            <a:avLst/>
          </a:prstGeom>
          <a:solidFill>
            <a:schemeClr val="accent1"/>
          </a:solidFill>
          <a:ln w="9525">
            <a:solidFill>
              <a:schemeClr val="tx1"/>
            </a:solidFill>
            <a:round/>
            <a:headEnd/>
            <a:tailEnd/>
          </a:ln>
        </p:spPr>
        <p:txBody>
          <a:bodyPr wrap="none" anchor="ctr"/>
          <a:lstStyle/>
          <a:p>
            <a:pPr algn="ctr"/>
            <a:r>
              <a:rPr lang="en-IE" dirty="0"/>
              <a:t>OLTP</a:t>
            </a:r>
            <a:endParaRPr lang="en-GB" dirty="0"/>
          </a:p>
        </p:txBody>
      </p:sp>
      <p:sp>
        <p:nvSpPr>
          <p:cNvPr id="5124" name="AutoShape 6"/>
          <p:cNvSpPr>
            <a:spLocks noChangeArrowheads="1"/>
          </p:cNvSpPr>
          <p:nvPr/>
        </p:nvSpPr>
        <p:spPr bwMode="auto">
          <a:xfrm>
            <a:off x="1071474" y="2418447"/>
            <a:ext cx="1201830" cy="801220"/>
          </a:xfrm>
          <a:prstGeom prst="flowChartMagneticDisk">
            <a:avLst/>
          </a:prstGeom>
          <a:solidFill>
            <a:schemeClr val="accent1"/>
          </a:solidFill>
          <a:ln w="9525">
            <a:solidFill>
              <a:schemeClr val="tx1"/>
            </a:solidFill>
            <a:round/>
            <a:headEnd/>
            <a:tailEnd/>
          </a:ln>
        </p:spPr>
        <p:txBody>
          <a:bodyPr wrap="none" anchor="ctr"/>
          <a:lstStyle/>
          <a:p>
            <a:pPr algn="ctr"/>
            <a:r>
              <a:rPr lang="en-IE" dirty="0"/>
              <a:t>OLTP</a:t>
            </a:r>
            <a:endParaRPr lang="en-GB" dirty="0"/>
          </a:p>
        </p:txBody>
      </p:sp>
      <p:sp>
        <p:nvSpPr>
          <p:cNvPr id="5125" name="AutoShape 9"/>
          <p:cNvSpPr>
            <a:spLocks noChangeArrowheads="1"/>
          </p:cNvSpPr>
          <p:nvPr/>
        </p:nvSpPr>
        <p:spPr bwMode="auto">
          <a:xfrm>
            <a:off x="4282281" y="2890865"/>
            <a:ext cx="1439862" cy="1511300"/>
          </a:xfrm>
          <a:prstGeom prst="flowChartMagneticDisk">
            <a:avLst/>
          </a:prstGeom>
          <a:solidFill>
            <a:srgbClr xmlns:mc="http://schemas.openxmlformats.org/markup-compatibility/2006" xmlns:a14="http://schemas.microsoft.com/office/drawing/2010/main" val="92D050" mc:Ignorable=""/>
          </a:solidFill>
          <a:ln w="9525">
            <a:solidFill>
              <a:schemeClr val="tx1"/>
            </a:solidFill>
            <a:round/>
            <a:headEnd/>
            <a:tailEnd/>
          </a:ln>
        </p:spPr>
        <p:txBody>
          <a:bodyPr wrap="none" anchor="ctr"/>
          <a:lstStyle/>
          <a:p>
            <a:pPr algn="ctr"/>
            <a:r>
              <a:rPr lang="en-IE" sz="6000" dirty="0"/>
              <a:t>DW</a:t>
            </a:r>
            <a:endParaRPr lang="en-GB" sz="6000" dirty="0"/>
          </a:p>
        </p:txBody>
      </p:sp>
      <p:cxnSp>
        <p:nvCxnSpPr>
          <p:cNvPr id="5126" name="AutoShape 11"/>
          <p:cNvCxnSpPr>
            <a:cxnSpLocks noChangeShapeType="1"/>
            <a:stCxn id="5123" idx="4"/>
          </p:cNvCxnSpPr>
          <p:nvPr/>
        </p:nvCxnSpPr>
        <p:spPr bwMode="auto">
          <a:xfrm>
            <a:off x="2273304" y="1847202"/>
            <a:ext cx="2008977" cy="1385584"/>
          </a:xfrm>
          <a:prstGeom prst="straightConnector1">
            <a:avLst/>
          </a:prstGeom>
          <a:noFill/>
          <a:ln w="22225">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5127" name="AutoShape 12"/>
          <p:cNvCxnSpPr>
            <a:cxnSpLocks noChangeShapeType="1"/>
            <a:stCxn id="5124" idx="4"/>
          </p:cNvCxnSpPr>
          <p:nvPr/>
        </p:nvCxnSpPr>
        <p:spPr bwMode="auto">
          <a:xfrm>
            <a:off x="2273304" y="2819057"/>
            <a:ext cx="2008977" cy="719507"/>
          </a:xfrm>
          <a:prstGeom prst="straightConnector1">
            <a:avLst/>
          </a:prstGeom>
          <a:noFill/>
          <a:ln w="22225">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5128" name="AutoShape 13"/>
          <p:cNvCxnSpPr>
            <a:cxnSpLocks noChangeShapeType="1"/>
            <a:stCxn id="21" idx="3"/>
          </p:cNvCxnSpPr>
          <p:nvPr/>
        </p:nvCxnSpPr>
        <p:spPr bwMode="auto">
          <a:xfrm flipV="1">
            <a:off x="2332655" y="4038600"/>
            <a:ext cx="1949626" cy="913479"/>
          </a:xfrm>
          <a:prstGeom prst="straightConnector1">
            <a:avLst/>
          </a:prstGeom>
          <a:noFill/>
          <a:ln w="22225">
            <a:solidFill>
              <a:schemeClr val="tx1"/>
            </a:solidFill>
            <a:round/>
            <a:headEnd/>
            <a:tailEnd type="stealth" w="lg" len="lg"/>
          </a:ln>
          <a:extLst>
            <a:ext uri="{909E8E84-426E-40DD-AFC4-6F175D3DCCD1}">
              <a14:hiddenFill xmlns:a14="http://schemas.microsoft.com/office/drawing/2010/main">
                <a:noFill/>
              </a14:hiddenFill>
            </a:ext>
          </a:extLst>
        </p:spPr>
      </p:cxnSp>
      <p:sp>
        <p:nvSpPr>
          <p:cNvPr id="5129" name="AutoShape 15"/>
          <p:cNvSpPr>
            <a:spLocks noChangeArrowheads="1"/>
          </p:cNvSpPr>
          <p:nvPr/>
        </p:nvSpPr>
        <p:spPr bwMode="auto">
          <a:xfrm>
            <a:off x="6658768" y="1411314"/>
            <a:ext cx="1511300" cy="1079500"/>
          </a:xfrm>
          <a:prstGeom prst="flowChartMultidocument">
            <a:avLst/>
          </a:prstGeom>
          <a:solidFill>
            <a:schemeClr val="accent1"/>
          </a:solidFill>
          <a:ln w="9525">
            <a:solidFill>
              <a:schemeClr val="tx1"/>
            </a:solidFill>
            <a:miter lim="800000"/>
            <a:headEnd/>
            <a:tailEnd/>
          </a:ln>
        </p:spPr>
        <p:txBody>
          <a:bodyPr wrap="none" anchor="ctr"/>
          <a:lstStyle/>
          <a:p>
            <a:pPr algn="ctr"/>
            <a:r>
              <a:rPr lang="en-IE" sz="2400" dirty="0"/>
              <a:t>Reports</a:t>
            </a:r>
            <a:endParaRPr lang="en-GB" sz="2400" dirty="0"/>
          </a:p>
        </p:txBody>
      </p:sp>
      <p:sp>
        <p:nvSpPr>
          <p:cNvPr id="5130" name="AutoShape 17"/>
          <p:cNvSpPr>
            <a:spLocks noChangeArrowheads="1"/>
          </p:cNvSpPr>
          <p:nvPr/>
        </p:nvSpPr>
        <p:spPr bwMode="auto">
          <a:xfrm>
            <a:off x="6801643" y="3825901"/>
            <a:ext cx="1152525" cy="792163"/>
          </a:xfrm>
          <a:prstGeom prst="flowChartMagneticDisk">
            <a:avLst/>
          </a:prstGeom>
          <a:solidFill>
            <a:schemeClr val="accent1"/>
          </a:solidFill>
          <a:ln w="9525">
            <a:solidFill>
              <a:schemeClr val="tx1"/>
            </a:solidFill>
            <a:round/>
            <a:headEnd/>
            <a:tailEnd/>
          </a:ln>
        </p:spPr>
        <p:txBody>
          <a:bodyPr wrap="none" anchor="ctr"/>
          <a:lstStyle/>
          <a:p>
            <a:pPr algn="ctr"/>
            <a:r>
              <a:rPr lang="en-IE" dirty="0"/>
              <a:t>Data Mart</a:t>
            </a:r>
            <a:endParaRPr lang="en-GB" dirty="0"/>
          </a:p>
        </p:txBody>
      </p:sp>
      <p:grpSp>
        <p:nvGrpSpPr>
          <p:cNvPr id="23" name="Group 22"/>
          <p:cNvGrpSpPr/>
          <p:nvPr/>
        </p:nvGrpSpPr>
        <p:grpSpPr>
          <a:xfrm>
            <a:off x="6910387" y="4956732"/>
            <a:ext cx="1008062" cy="863600"/>
            <a:chOff x="6334125" y="5336381"/>
            <a:chExt cx="1008062" cy="863600"/>
          </a:xfrm>
        </p:grpSpPr>
        <p:sp>
          <p:nvSpPr>
            <p:cNvPr id="5131" name="AutoShape 19"/>
            <p:cNvSpPr>
              <a:spLocks noChangeArrowheads="1"/>
            </p:cNvSpPr>
            <p:nvPr/>
          </p:nvSpPr>
          <p:spPr bwMode="auto">
            <a:xfrm>
              <a:off x="6334125" y="5336381"/>
              <a:ext cx="1008062" cy="863600"/>
            </a:xfrm>
            <a:prstGeom prst="bevel">
              <a:avLst>
                <a:gd name="adj" fmla="val 12500"/>
              </a:avLst>
            </a:prstGeom>
            <a:solidFill>
              <a:schemeClr val="accent1"/>
            </a:solidFill>
            <a:ln w="9525">
              <a:solidFill>
                <a:schemeClr val="tx1"/>
              </a:solidFill>
              <a:miter lim="800000"/>
              <a:headEnd/>
              <a:tailEnd/>
            </a:ln>
          </p:spPr>
          <p:txBody>
            <a:bodyPr wrap="none" anchor="ctr"/>
            <a:lstStyle/>
            <a:p>
              <a:pPr algn="ctr"/>
              <a:endParaRPr lang="en-US" dirty="0"/>
            </a:p>
          </p:txBody>
        </p:sp>
        <p:sp>
          <p:nvSpPr>
            <p:cNvPr id="5132" name="Text Box 22"/>
            <p:cNvSpPr txBox="1">
              <a:spLocks noChangeArrowheads="1"/>
            </p:cNvSpPr>
            <p:nvPr/>
          </p:nvSpPr>
          <p:spPr bwMode="auto">
            <a:xfrm>
              <a:off x="6478587" y="5407819"/>
              <a:ext cx="730250" cy="641350"/>
            </a:xfrm>
            <a:prstGeom prst="rect">
              <a:avLst/>
            </a:prstGeom>
            <a:noFill/>
            <a:ln>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IE" dirty="0"/>
                <a:t>Data</a:t>
              </a:r>
            </a:p>
            <a:p>
              <a:pPr eaLnBrk="1" hangingPunct="1"/>
              <a:r>
                <a:rPr lang="en-IE" dirty="0"/>
                <a:t>Cube</a:t>
              </a:r>
              <a:endParaRPr lang="en-GB" dirty="0"/>
            </a:p>
          </p:txBody>
        </p:sp>
      </p:grpSp>
      <p:sp>
        <p:nvSpPr>
          <p:cNvPr id="5133" name="AutoShape 23"/>
          <p:cNvSpPr>
            <a:spLocks noChangeArrowheads="1"/>
          </p:cNvSpPr>
          <p:nvPr/>
        </p:nvSpPr>
        <p:spPr bwMode="auto">
          <a:xfrm>
            <a:off x="6658768" y="2746401"/>
            <a:ext cx="1439863" cy="792163"/>
          </a:xfrm>
          <a:prstGeom prst="flowChartAlternateProcess">
            <a:avLst/>
          </a:prstGeom>
          <a:solidFill>
            <a:schemeClr val="accent1"/>
          </a:solidFill>
          <a:ln w="9525">
            <a:solidFill>
              <a:schemeClr val="tx1"/>
            </a:solidFill>
            <a:miter lim="800000"/>
            <a:headEnd/>
            <a:tailEnd/>
          </a:ln>
        </p:spPr>
        <p:txBody>
          <a:bodyPr wrap="none" anchor="ctr"/>
          <a:lstStyle/>
          <a:p>
            <a:pPr algn="ctr"/>
            <a:r>
              <a:rPr lang="en-IE" dirty="0"/>
              <a:t>Ad Hoc</a:t>
            </a:r>
          </a:p>
          <a:p>
            <a:pPr algn="ctr"/>
            <a:r>
              <a:rPr lang="en-IE" dirty="0"/>
              <a:t>Queries</a:t>
            </a:r>
            <a:endParaRPr lang="en-GB" dirty="0"/>
          </a:p>
        </p:txBody>
      </p:sp>
      <p:cxnSp>
        <p:nvCxnSpPr>
          <p:cNvPr id="5134" name="AutoShape 25"/>
          <p:cNvCxnSpPr>
            <a:cxnSpLocks noChangeShapeType="1"/>
          </p:cNvCxnSpPr>
          <p:nvPr/>
        </p:nvCxnSpPr>
        <p:spPr bwMode="auto">
          <a:xfrm>
            <a:off x="5722143" y="4038600"/>
            <a:ext cx="1188244" cy="1494396"/>
          </a:xfrm>
          <a:prstGeom prst="straightConnector1">
            <a:avLst/>
          </a:prstGeom>
          <a:noFill/>
          <a:ln w="22225">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5135" name="AutoShape 26"/>
          <p:cNvCxnSpPr>
            <a:cxnSpLocks noChangeShapeType="1"/>
            <a:endCxn id="5130" idx="2"/>
          </p:cNvCxnSpPr>
          <p:nvPr/>
        </p:nvCxnSpPr>
        <p:spPr bwMode="auto">
          <a:xfrm>
            <a:off x="5722143" y="3785460"/>
            <a:ext cx="1079500" cy="436523"/>
          </a:xfrm>
          <a:prstGeom prst="straightConnector1">
            <a:avLst/>
          </a:prstGeom>
          <a:noFill/>
          <a:ln w="22225">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5136" name="AutoShape 27"/>
          <p:cNvCxnSpPr>
            <a:cxnSpLocks noChangeShapeType="1"/>
            <a:endCxn id="5133" idx="1"/>
          </p:cNvCxnSpPr>
          <p:nvPr/>
        </p:nvCxnSpPr>
        <p:spPr bwMode="auto">
          <a:xfrm flipV="1">
            <a:off x="5722143" y="3142483"/>
            <a:ext cx="936625" cy="396081"/>
          </a:xfrm>
          <a:prstGeom prst="straightConnector1">
            <a:avLst/>
          </a:prstGeom>
          <a:noFill/>
          <a:ln w="22225">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5137" name="AutoShape 28"/>
          <p:cNvCxnSpPr>
            <a:cxnSpLocks noChangeShapeType="1"/>
            <a:endCxn id="5129" idx="1"/>
          </p:cNvCxnSpPr>
          <p:nvPr/>
        </p:nvCxnSpPr>
        <p:spPr bwMode="auto">
          <a:xfrm flipV="1">
            <a:off x="5722143" y="1951064"/>
            <a:ext cx="936625" cy="1281722"/>
          </a:xfrm>
          <a:prstGeom prst="straightConnector1">
            <a:avLst/>
          </a:prstGeom>
          <a:noFill/>
          <a:ln w="22225">
            <a:solidFill>
              <a:schemeClr val="tx1"/>
            </a:solidFill>
            <a:round/>
            <a:headEnd/>
            <a:tailEnd type="stealth" w="lg" len="lg"/>
          </a:ln>
          <a:extLst>
            <a:ext uri="{909E8E84-426E-40DD-AFC4-6F175D3DCCD1}">
              <a14:hiddenFill xmlns:a14="http://schemas.microsoft.com/office/drawing/2010/main">
                <a:noFill/>
              </a14:hiddenFill>
            </a:ext>
          </a:extLst>
        </p:spPr>
      </p:cxnSp>
      <p:sp>
        <p:nvSpPr>
          <p:cNvPr id="21" name="Flowchart: Document 20"/>
          <p:cNvSpPr/>
          <p:nvPr/>
        </p:nvSpPr>
        <p:spPr>
          <a:xfrm>
            <a:off x="1130825" y="4549382"/>
            <a:ext cx="1201830" cy="805393"/>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E" dirty="0">
                <a:solidFill>
                  <a:schemeClr val="tx1"/>
                </a:solidFill>
              </a:rPr>
              <a:t>Other</a:t>
            </a:r>
          </a:p>
        </p:txBody>
      </p:sp>
      <p:sp>
        <p:nvSpPr>
          <p:cNvPr id="5" name="Folded Corner 4"/>
          <p:cNvSpPr/>
          <p:nvPr/>
        </p:nvSpPr>
        <p:spPr>
          <a:xfrm>
            <a:off x="1041798" y="3569699"/>
            <a:ext cx="1261181" cy="709414"/>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Text File</a:t>
            </a:r>
            <a:endParaRPr lang="en-IE" dirty="0">
              <a:solidFill>
                <a:schemeClr val="tx1"/>
              </a:solidFill>
            </a:endParaRPr>
          </a:p>
        </p:txBody>
      </p:sp>
      <p:cxnSp>
        <p:nvCxnSpPr>
          <p:cNvPr id="25" name="AutoShape 12"/>
          <p:cNvCxnSpPr>
            <a:cxnSpLocks noChangeShapeType="1"/>
            <a:stCxn id="5" idx="3"/>
          </p:cNvCxnSpPr>
          <p:nvPr/>
        </p:nvCxnSpPr>
        <p:spPr bwMode="auto">
          <a:xfrm flipV="1">
            <a:off x="2302979" y="3785460"/>
            <a:ext cx="1979302" cy="138946"/>
          </a:xfrm>
          <a:prstGeom prst="straightConnector1">
            <a:avLst/>
          </a:prstGeom>
          <a:noFill/>
          <a:ln w="22225">
            <a:solidFill>
              <a:schemeClr val="tx1"/>
            </a:solidFill>
            <a:round/>
            <a:headEnd/>
            <a:tailEnd type="stealth" w="lg" len="lg"/>
          </a:ln>
          <a:extLst>
            <a:ext uri="{909E8E84-426E-40DD-AFC4-6F175D3DCCD1}">
              <a14:hiddenFill xmlns:a14="http://schemas.microsoft.com/office/drawing/2010/main">
                <a:noFill/>
              </a14:hiddenFill>
            </a:ext>
          </a:extLst>
        </p:spPr>
      </p:cxnSp>
      <p:sp>
        <p:nvSpPr>
          <p:cNvPr id="24" name="Date Placeholder 23"/>
          <p:cNvSpPr>
            <a:spLocks noGrp="1"/>
          </p:cNvSpPr>
          <p:nvPr>
            <p:ph type="dt" sz="half" idx="10"/>
          </p:nvPr>
        </p:nvSpPr>
        <p:spPr/>
        <p:txBody>
          <a:bodyPr/>
          <a:lstStyle/>
          <a:p>
            <a:r>
              <a:rPr lang="en-US" smtClean="0"/>
              <a:t>ACCU 2010-04-15</a:t>
            </a:r>
            <a:endParaRPr lang="en-US" dirty="0"/>
          </a:p>
        </p:txBody>
      </p:sp>
      <p:sp>
        <p:nvSpPr>
          <p:cNvPr id="26" name="Footer Placeholder 25"/>
          <p:cNvSpPr>
            <a:spLocks noGrp="1"/>
          </p:cNvSpPr>
          <p:nvPr>
            <p:ph type="ftr" sz="quarter" idx="11"/>
          </p:nvPr>
        </p:nvSpPr>
        <p:spPr/>
        <p:txBody>
          <a:bodyPr/>
          <a:lstStyle/>
          <a:p>
            <a:r>
              <a:rPr lang="en-US" smtClean="0"/>
              <a:t>Sven Rosvall</a:t>
            </a:r>
            <a:endParaRPr lang="en-US" dirty="0"/>
          </a:p>
        </p:txBody>
      </p:sp>
      <p:sp>
        <p:nvSpPr>
          <p:cNvPr id="27" name="Slide Number Placeholder 26"/>
          <p:cNvSpPr>
            <a:spLocks noGrp="1"/>
          </p:cNvSpPr>
          <p:nvPr>
            <p:ph type="sldNum" sz="quarter" idx="12"/>
          </p:nvPr>
        </p:nvSpPr>
        <p:spPr/>
        <p:txBody>
          <a:bodyPr/>
          <a:lstStyle/>
          <a:p>
            <a:fld id="{B6F15528-21DE-4FAA-801E-634DDDAF4B2B}" type="slidenum">
              <a:rPr lang="en-US" smtClean="0"/>
              <a:pPr/>
              <a:t>8</a:t>
            </a:fld>
            <a:endParaRPr lang="en-US" dirty="0"/>
          </a:p>
        </p:txBody>
      </p:sp>
      <p:sp>
        <p:nvSpPr>
          <p:cNvPr id="29" name="AutoShape 23"/>
          <p:cNvSpPr>
            <a:spLocks noChangeArrowheads="1"/>
          </p:cNvSpPr>
          <p:nvPr/>
        </p:nvSpPr>
        <p:spPr bwMode="auto">
          <a:xfrm>
            <a:off x="2819400" y="1847202"/>
            <a:ext cx="831761" cy="3258198"/>
          </a:xfrm>
          <a:prstGeom prst="flowChartAlternateProcess">
            <a:avLst/>
          </a:prstGeom>
          <a:solidFill>
            <a:srgbClr xmlns:mc="http://schemas.openxmlformats.org/markup-compatibility/2006" xmlns:a14="http://schemas.microsoft.com/office/drawing/2010/main" val="92D050" mc:Ignorable="">
              <a:alpha val="86000"/>
            </a:srgbClr>
          </a:solidFill>
          <a:ln w="9525">
            <a:solidFill>
              <a:schemeClr val="tx1"/>
            </a:solidFill>
            <a:miter lim="800000"/>
            <a:headEnd/>
            <a:tailEnd/>
          </a:ln>
        </p:spPr>
        <p:txBody>
          <a:bodyPr vert="horz" wrap="none" anchor="ctr" anchorCtr="0"/>
          <a:lstStyle/>
          <a:p>
            <a:pPr algn="ctr"/>
            <a:r>
              <a:rPr lang="en-IE" sz="3600" dirty="0" smtClean="0"/>
              <a:t>ETL</a:t>
            </a:r>
            <a:endParaRPr lang="en-GB" dirty="0"/>
          </a:p>
        </p:txBody>
      </p:sp>
      <p:sp>
        <p:nvSpPr>
          <p:cNvPr id="2" name="TextBox 1"/>
          <p:cNvSpPr txBox="1"/>
          <p:nvPr/>
        </p:nvSpPr>
        <p:spPr>
          <a:xfrm>
            <a:off x="862032" y="5532305"/>
            <a:ext cx="5578258" cy="584775"/>
          </a:xfrm>
          <a:prstGeom prst="rect">
            <a:avLst/>
          </a:prstGeom>
          <a:noFill/>
        </p:spPr>
        <p:txBody>
          <a:bodyPr wrap="none" rtlCol="0">
            <a:spAutoFit/>
          </a:bodyPr>
          <a:lstStyle/>
          <a:p>
            <a:r>
              <a:rPr lang="sv-SE" sz="3200" dirty="0" smtClean="0"/>
              <a:t>ETL = Extract + Transform + Load</a:t>
            </a:r>
            <a:endParaRPr lang="en-IE" sz="3200" dirty="0"/>
          </a:p>
        </p:txBody>
      </p:sp>
    </p:spTree>
    <p:extLst>
      <p:ext uri="{BB962C8B-B14F-4D97-AF65-F5344CB8AC3E}">
        <p14:creationId xmlns:p14="http://schemas.microsoft.com/office/powerpoint/2010/main" val="2287357258"/>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Connector 20"/>
          <p:cNvCxnSpPr>
            <a:stCxn id="15" idx="1"/>
            <a:endCxn id="6" idx="3"/>
          </p:cNvCxnSpPr>
          <p:nvPr/>
        </p:nvCxnSpPr>
        <p:spPr>
          <a:xfrm>
            <a:off x="4062153" y="3487189"/>
            <a:ext cx="3024447" cy="18011"/>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14" idx="2"/>
            <a:endCxn id="6" idx="0"/>
          </p:cNvCxnSpPr>
          <p:nvPr/>
        </p:nvCxnSpPr>
        <p:spPr>
          <a:xfrm flipV="1">
            <a:off x="5105400" y="2819400"/>
            <a:ext cx="1257300" cy="2590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6" idx="3"/>
            <a:endCxn id="6" idx="1"/>
          </p:cNvCxnSpPr>
          <p:nvPr/>
        </p:nvCxnSpPr>
        <p:spPr>
          <a:xfrm flipH="1">
            <a:off x="5638800" y="3505200"/>
            <a:ext cx="3124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3" idx="2"/>
            <a:endCxn id="6" idx="0"/>
          </p:cNvCxnSpPr>
          <p:nvPr/>
        </p:nvCxnSpPr>
        <p:spPr>
          <a:xfrm flipH="1" flipV="1">
            <a:off x="6362700" y="2819400"/>
            <a:ext cx="1265613" cy="2590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17" idx="0"/>
            <a:endCxn id="6" idx="2"/>
          </p:cNvCxnSpPr>
          <p:nvPr/>
        </p:nvCxnSpPr>
        <p:spPr>
          <a:xfrm flipH="1">
            <a:off x="6362700" y="1571105"/>
            <a:ext cx="1125682" cy="2619895"/>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7" idx="0"/>
            <a:endCxn id="6" idx="2"/>
          </p:cNvCxnSpPr>
          <p:nvPr/>
        </p:nvCxnSpPr>
        <p:spPr>
          <a:xfrm>
            <a:off x="5156662" y="1544781"/>
            <a:ext cx="1206038" cy="2646219"/>
          </a:xfrm>
          <a:prstGeom prst="line">
            <a:avLst/>
          </a:prstGeom>
        </p:spPr>
        <p:style>
          <a:lnRef idx="1">
            <a:schemeClr val="accent1"/>
          </a:lnRef>
          <a:fillRef idx="0">
            <a:schemeClr val="accent1"/>
          </a:fillRef>
          <a:effectRef idx="0">
            <a:schemeClr val="accent1"/>
          </a:effectRef>
          <a:fontRef idx="minor">
            <a:schemeClr val="tx1"/>
          </a:fontRef>
        </p:style>
      </p:cxnSp>
      <p:sp>
        <p:nvSpPr>
          <p:cNvPr id="7170" name="Title 1"/>
          <p:cNvSpPr>
            <a:spLocks noGrp="1"/>
          </p:cNvSpPr>
          <p:nvPr>
            <p:ph type="title"/>
          </p:nvPr>
        </p:nvSpPr>
        <p:spPr/>
        <p:txBody>
          <a:bodyPr/>
          <a:lstStyle/>
          <a:p>
            <a:pPr eaLnBrk="1" hangingPunct="1"/>
            <a:r>
              <a:rPr lang="en-IE" dirty="0" smtClean="0"/>
              <a:t>Dimensional Modelling</a:t>
            </a:r>
          </a:p>
        </p:txBody>
      </p:sp>
      <p:sp>
        <p:nvSpPr>
          <p:cNvPr id="7172" name="Rectangle 5"/>
          <p:cNvSpPr>
            <a:spLocks noGrp="1" noChangeArrowheads="1"/>
          </p:cNvSpPr>
          <p:nvPr>
            <p:ph type="body" idx="4294967295"/>
          </p:nvPr>
        </p:nvSpPr>
        <p:spPr>
          <a:xfrm>
            <a:off x="428625" y="1571625"/>
            <a:ext cx="2847975" cy="3000375"/>
          </a:xfrm>
        </p:spPr>
        <p:txBody>
          <a:bodyPr>
            <a:normAutofit/>
          </a:bodyPr>
          <a:lstStyle/>
          <a:p>
            <a:pPr eaLnBrk="1" hangingPunct="1"/>
            <a:r>
              <a:rPr lang="en-IE" sz="2800" dirty="0" smtClean="0"/>
              <a:t>Dimensions and Facts</a:t>
            </a:r>
          </a:p>
          <a:p>
            <a:pPr eaLnBrk="1" hangingPunct="1"/>
            <a:r>
              <a:rPr lang="en-IE" sz="2800" dirty="0" smtClean="0"/>
              <a:t>Star schema</a:t>
            </a:r>
          </a:p>
          <a:p>
            <a:pPr eaLnBrk="1" hangingPunct="1"/>
            <a:r>
              <a:rPr lang="en-IE" sz="2800" dirty="0" smtClean="0"/>
              <a:t>Not normalized</a:t>
            </a:r>
          </a:p>
        </p:txBody>
      </p:sp>
      <p:sp>
        <p:nvSpPr>
          <p:cNvPr id="2" name="Date Placeholder 1"/>
          <p:cNvSpPr>
            <a:spLocks noGrp="1"/>
          </p:cNvSpPr>
          <p:nvPr>
            <p:ph type="dt" sz="half" idx="10"/>
          </p:nvPr>
        </p:nvSpPr>
        <p:spPr/>
        <p:txBody>
          <a:bodyPr/>
          <a:lstStyle/>
          <a:p>
            <a:r>
              <a:rPr lang="en-US" smtClean="0"/>
              <a:t>ACCU 2010-04-15</a:t>
            </a:r>
            <a:endParaRPr lang="en-US" dirty="0"/>
          </a:p>
        </p:txBody>
      </p:sp>
      <p:sp>
        <p:nvSpPr>
          <p:cNvPr id="3" name="Footer Placeholder 2"/>
          <p:cNvSpPr>
            <a:spLocks noGrp="1"/>
          </p:cNvSpPr>
          <p:nvPr>
            <p:ph type="ftr" sz="quarter" idx="11"/>
          </p:nvPr>
        </p:nvSpPr>
        <p:spPr/>
        <p:txBody>
          <a:bodyPr/>
          <a:lstStyle/>
          <a:p>
            <a:r>
              <a:rPr lang="en-US" smtClean="0"/>
              <a:t>Sven Rosvall</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sp>
        <p:nvSpPr>
          <p:cNvPr id="6" name="Flowchart: Predefined Process 5"/>
          <p:cNvSpPr/>
          <p:nvPr/>
        </p:nvSpPr>
        <p:spPr>
          <a:xfrm>
            <a:off x="5638800" y="2819400"/>
            <a:ext cx="1447800" cy="1371600"/>
          </a:xfrm>
          <a:prstGeom prst="flowChartPredefinedProcess">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sv-SE" dirty="0" smtClean="0"/>
              <a:t>Facts</a:t>
            </a:r>
            <a:endParaRPr lang="en-IE" dirty="0"/>
          </a:p>
        </p:txBody>
      </p:sp>
      <p:sp>
        <p:nvSpPr>
          <p:cNvPr id="7" name="Flowchart: Process 6"/>
          <p:cNvSpPr/>
          <p:nvPr/>
        </p:nvSpPr>
        <p:spPr>
          <a:xfrm>
            <a:off x="4547062" y="1544781"/>
            <a:ext cx="1219200"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Dimension</a:t>
            </a:r>
            <a:endParaRPr lang="en-IE" dirty="0"/>
          </a:p>
        </p:txBody>
      </p:sp>
      <p:sp>
        <p:nvSpPr>
          <p:cNvPr id="13" name="Flowchart: Process 12"/>
          <p:cNvSpPr/>
          <p:nvPr/>
        </p:nvSpPr>
        <p:spPr>
          <a:xfrm>
            <a:off x="7018713" y="4724400"/>
            <a:ext cx="1219200"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Dimension</a:t>
            </a:r>
            <a:endParaRPr lang="en-IE" dirty="0"/>
          </a:p>
        </p:txBody>
      </p:sp>
      <p:sp>
        <p:nvSpPr>
          <p:cNvPr id="14" name="Flowchart: Process 13"/>
          <p:cNvSpPr/>
          <p:nvPr/>
        </p:nvSpPr>
        <p:spPr>
          <a:xfrm>
            <a:off x="4495800" y="4724400"/>
            <a:ext cx="1219200"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Dimension</a:t>
            </a:r>
            <a:endParaRPr lang="en-IE" dirty="0"/>
          </a:p>
        </p:txBody>
      </p:sp>
      <p:sp>
        <p:nvSpPr>
          <p:cNvPr id="15" name="Flowchart: Process 14"/>
          <p:cNvSpPr/>
          <p:nvPr/>
        </p:nvSpPr>
        <p:spPr>
          <a:xfrm>
            <a:off x="4062153" y="3144289"/>
            <a:ext cx="1219200"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Dimension</a:t>
            </a:r>
            <a:endParaRPr lang="en-IE" dirty="0"/>
          </a:p>
        </p:txBody>
      </p:sp>
      <p:sp>
        <p:nvSpPr>
          <p:cNvPr id="16" name="Flowchart: Process 15"/>
          <p:cNvSpPr/>
          <p:nvPr/>
        </p:nvSpPr>
        <p:spPr>
          <a:xfrm>
            <a:off x="7543800" y="3162300"/>
            <a:ext cx="1219200"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Dimension</a:t>
            </a:r>
            <a:endParaRPr lang="en-IE" dirty="0"/>
          </a:p>
        </p:txBody>
      </p:sp>
      <p:sp>
        <p:nvSpPr>
          <p:cNvPr id="17" name="Flowchart: Process 16"/>
          <p:cNvSpPr/>
          <p:nvPr/>
        </p:nvSpPr>
        <p:spPr>
          <a:xfrm>
            <a:off x="6878782" y="1571105"/>
            <a:ext cx="1219200"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smtClean="0"/>
              <a:t>Dimension</a:t>
            </a:r>
            <a:endParaRPr lang="en-IE" dirty="0"/>
          </a:p>
        </p:txBody>
      </p:sp>
    </p:spTree>
    <p:extLst>
      <p:ext uri="{BB962C8B-B14F-4D97-AF65-F5344CB8AC3E}">
        <p14:creationId xmlns:p14="http://schemas.microsoft.com/office/powerpoint/2010/main" val="2040261916"/>
      </p:ext>
    </p:extLst>
  </p:cSld>
  <p:clrMapOvr>
    <a:masterClrMapping/>
  </p:clrMapOvr>
  <mc:AlternateContent xmlns:mc="http://schemas.openxmlformats.org/markup-compatibility/2006" xmlns:p14="http://schemas.microsoft.com/office/powerpoint/2010/main">
    <mc:Choice Requires="p14">
      <p:transition spd="slow">
        <p14:pa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11951</TotalTime>
  <Words>882</Words>
  <Application>Microsoft Office PowerPoint</Application>
  <PresentationFormat>On-screen Show (4:3)</PresentationFormat>
  <Paragraphs>265</Paragraphs>
  <Slides>19</Slides>
  <Notes>14</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Data Warehouse,  OLAP,  Data Cubes,  Business Intelligence </vt:lpstr>
      <vt:lpstr>Databases</vt:lpstr>
      <vt:lpstr>Business Intelligence</vt:lpstr>
      <vt:lpstr>Business Intelligence</vt:lpstr>
      <vt:lpstr>What is a Data Warehouse?</vt:lpstr>
      <vt:lpstr>OLTP vs OLAP</vt:lpstr>
      <vt:lpstr>OLTP and OLAP</vt:lpstr>
      <vt:lpstr>Data Flow in Data Warehouse</vt:lpstr>
      <vt:lpstr>Dimensional Modelling</vt:lpstr>
      <vt:lpstr>Designing Facts Table</vt:lpstr>
      <vt:lpstr>Example Dimensions</vt:lpstr>
      <vt:lpstr>Example Date Dimension</vt:lpstr>
      <vt:lpstr>Snowflake Schema</vt:lpstr>
      <vt:lpstr>Simple OLTP Schema</vt:lpstr>
      <vt:lpstr>Simple Star Schema</vt:lpstr>
      <vt:lpstr>Data Cubes</vt:lpstr>
      <vt:lpstr>Viewing a Data Cube</vt:lpstr>
      <vt:lpstr>Data Cube Architecture</vt:lpstr>
      <vt:lpstr>Resources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Rosvall</dc:creator>
  <cp:lastModifiedBy>Rosvall</cp:lastModifiedBy>
  <cp:revision>58</cp:revision>
  <dcterms:created xsi:type="dcterms:W3CDTF">2006-08-16T00:00:00Z</dcterms:created>
  <dcterms:modified xsi:type="dcterms:W3CDTF">2010-04-15T13:38:20Z</dcterms:modified>
</cp:coreProperties>
</file>